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Lst>
  <p:notesMasterIdLst>
    <p:notesMasterId r:id="rId17"/>
  </p:notesMasterIdLst>
  <p:sldIdLst>
    <p:sldId id="257" r:id="rId2"/>
    <p:sldId id="258" r:id="rId3"/>
    <p:sldId id="259" r:id="rId4"/>
    <p:sldId id="260" r:id="rId5"/>
    <p:sldId id="261" r:id="rId6"/>
    <p:sldId id="262" r:id="rId7"/>
    <p:sldId id="270" r:id="rId8"/>
    <p:sldId id="263" r:id="rId9"/>
    <p:sldId id="264" r:id="rId10"/>
    <p:sldId id="265" r:id="rId11"/>
    <p:sldId id="266" r:id="rId12"/>
    <p:sldId id="267" r:id="rId13"/>
    <p:sldId id="268" r:id="rId14"/>
    <p:sldId id="271" r:id="rId15"/>
    <p:sldId id="269" r:id="rId16"/>
  </p:sldIdLst>
  <p:sldSz cx="12192000" cy="6858000"/>
  <p:notesSz cx="6858000" cy="9144000"/>
  <p:embeddedFontLst>
    <p:embeddedFont>
      <p:font typeface="#9Slide02 Tieu de rat dai 02" panose="020B0604020202020204" charset="0"/>
      <p:bold r:id="rId18"/>
    </p:embeddedFont>
    <p:embeddedFont>
      <p:font typeface="#9Slide03 Montserrat ExtraBold" panose="020B0604020202020204" charset="0"/>
      <p:bold r:id="rId19"/>
    </p:embeddedFont>
    <p:embeddedFont>
      <p:font typeface="#9Slide03 Talling" panose="020B0604020202020204" charset="0"/>
      <p:regular r:id="rId20"/>
    </p:embeddedFont>
    <p:embeddedFont>
      <p:font typeface="Inter 18pt" panose="020B0604020202020204" charset="0"/>
      <p:regular r:id="rId21"/>
      <p:bold r:id="rId22"/>
      <p:italic r:id="rId23"/>
      <p:boldItalic r:id="rId24"/>
    </p:embeddedFont>
    <p:embeddedFont>
      <p:font typeface="Inter 18pt Black" panose="020B0604020202020204" charset="0"/>
      <p:bold r:id="rId25"/>
      <p:boldItalic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2626"/>
    <a:srgbClr val="3D85C6"/>
    <a:srgbClr val="00368C"/>
    <a:srgbClr val="05E6EB"/>
    <a:srgbClr val="088093"/>
    <a:srgbClr val="F4F8FB"/>
    <a:srgbClr val="0167CA"/>
    <a:srgbClr val="085878"/>
    <a:srgbClr val="F0F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06" autoAdjust="0"/>
    <p:restoredTop sz="94660"/>
  </p:normalViewPr>
  <p:slideViewPr>
    <p:cSldViewPr snapToGrid="0">
      <p:cViewPr varScale="1">
        <p:scale>
          <a:sx n="107" d="100"/>
          <a:sy n="107" d="100"/>
        </p:scale>
        <p:origin x="19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B95218-EE20-410C-816C-510B34987FAE}" type="datetimeFigureOut">
              <a:rPr lang="en-US" smtClean="0"/>
              <a:t>10/23/2024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8F4119-FB6D-45E8-ABBB-E54A15A9481A}" type="slidenum">
              <a:rPr lang="en-US" smtClean="0"/>
              <a:t>‹#›</a:t>
            </a:fld>
            <a:endParaRPr lang="en-US"/>
          </a:p>
        </p:txBody>
      </p:sp>
    </p:spTree>
    <p:extLst>
      <p:ext uri="{BB962C8B-B14F-4D97-AF65-F5344CB8AC3E}">
        <p14:creationId xmlns:p14="http://schemas.microsoft.com/office/powerpoint/2010/main" val="3812967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28F4119-FB6D-45E8-ABBB-E54A15A9481A}" type="slidenum">
              <a:rPr lang="en-US" smtClean="0"/>
              <a:t>3</a:t>
            </a:fld>
            <a:endParaRPr lang="en-US"/>
          </a:p>
        </p:txBody>
      </p:sp>
    </p:spTree>
    <p:extLst>
      <p:ext uri="{BB962C8B-B14F-4D97-AF65-F5344CB8AC3E}">
        <p14:creationId xmlns:p14="http://schemas.microsoft.com/office/powerpoint/2010/main" val="2050778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28F4119-FB6D-45E8-ABBB-E54A15A9481A}" type="slidenum">
              <a:rPr lang="en-US" smtClean="0"/>
              <a:t>4</a:t>
            </a:fld>
            <a:endParaRPr lang="en-US"/>
          </a:p>
        </p:txBody>
      </p:sp>
    </p:spTree>
    <p:extLst>
      <p:ext uri="{BB962C8B-B14F-4D97-AF65-F5344CB8AC3E}">
        <p14:creationId xmlns:p14="http://schemas.microsoft.com/office/powerpoint/2010/main" val="1414363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1420283"/>
            <a:ext cx="5181600" cy="980017"/>
          </a:xfrm>
        </p:spPr>
        <p:txBody>
          <a:bodyPr/>
          <a:lstStyle/>
          <a:p>
            <a:r>
              <a:rPr lang="en-US"/>
              <a:t>Click to edit Master title style</a:t>
            </a:r>
          </a:p>
        </p:txBody>
      </p:sp>
      <p:sp>
        <p:nvSpPr>
          <p:cNvPr id="3" name="Subtitle 2"/>
          <p:cNvSpPr>
            <a:spLocks noGrp="1"/>
          </p:cNvSpPr>
          <p:nvPr>
            <p:ph type="subTitle" idx="1"/>
          </p:nvPr>
        </p:nvSpPr>
        <p:spPr>
          <a:xfrm>
            <a:off x="914400" y="2590800"/>
            <a:ext cx="4267200" cy="1168400"/>
          </a:xfrm>
        </p:spPr>
        <p:txBody>
          <a:bodyPr/>
          <a:lstStyle>
            <a:lvl1pPr marL="0" indent="0" algn="ctr">
              <a:buNone/>
              <a:defRPr>
                <a:solidFill>
                  <a:schemeClr val="tx1">
                    <a:tint val="75000"/>
                  </a:schemeClr>
                </a:solidFill>
              </a:defRPr>
            </a:lvl1pPr>
            <a:lvl2pPr marL="304815" indent="0" algn="ctr">
              <a:buNone/>
              <a:defRPr>
                <a:solidFill>
                  <a:schemeClr val="tx1">
                    <a:tint val="75000"/>
                  </a:schemeClr>
                </a:solidFill>
              </a:defRPr>
            </a:lvl2pPr>
            <a:lvl3pPr marL="609630" indent="0" algn="ctr">
              <a:buNone/>
              <a:defRPr>
                <a:solidFill>
                  <a:schemeClr val="tx1">
                    <a:tint val="75000"/>
                  </a:schemeClr>
                </a:solidFill>
              </a:defRPr>
            </a:lvl3pPr>
            <a:lvl4pPr marL="914446" indent="0" algn="ctr">
              <a:buNone/>
              <a:defRPr>
                <a:solidFill>
                  <a:schemeClr val="tx1">
                    <a:tint val="75000"/>
                  </a:schemeClr>
                </a:solidFill>
              </a:defRPr>
            </a:lvl4pPr>
            <a:lvl5pPr marL="1219261" indent="0" algn="ctr">
              <a:buNone/>
              <a:defRPr>
                <a:solidFill>
                  <a:schemeClr val="tx1">
                    <a:tint val="75000"/>
                  </a:schemeClr>
                </a:solidFill>
              </a:defRPr>
            </a:lvl5pPr>
            <a:lvl6pPr marL="1524076" indent="0" algn="ctr">
              <a:buNone/>
              <a:defRPr>
                <a:solidFill>
                  <a:schemeClr val="tx1">
                    <a:tint val="75000"/>
                  </a:schemeClr>
                </a:solidFill>
              </a:defRPr>
            </a:lvl6pPr>
            <a:lvl7pPr marL="1828891" indent="0" algn="ctr">
              <a:buNone/>
              <a:defRPr>
                <a:solidFill>
                  <a:schemeClr val="tx1">
                    <a:tint val="75000"/>
                  </a:schemeClr>
                </a:solidFill>
              </a:defRPr>
            </a:lvl7pPr>
            <a:lvl8pPr marL="2133707" indent="0" algn="ctr">
              <a:buNone/>
              <a:defRPr>
                <a:solidFill>
                  <a:schemeClr val="tx1">
                    <a:tint val="75000"/>
                  </a:schemeClr>
                </a:solidFill>
              </a:defRPr>
            </a:lvl8pPr>
            <a:lvl9pPr marL="2438522"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8964624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456980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419600" y="183092"/>
            <a:ext cx="1371600" cy="390101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04800" y="183092"/>
            <a:ext cx="4013200" cy="39010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322987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0616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81542" y="2937934"/>
            <a:ext cx="5181600" cy="908050"/>
          </a:xfrm>
        </p:spPr>
        <p:txBody>
          <a:bodyPr anchor="t"/>
          <a:lstStyle>
            <a:lvl1pPr algn="l">
              <a:defRPr sz="2667" b="1" cap="all"/>
            </a:lvl1pPr>
          </a:lstStyle>
          <a:p>
            <a:r>
              <a:rPr lang="en-US"/>
              <a:t>Click to edit Master title style</a:t>
            </a:r>
          </a:p>
        </p:txBody>
      </p:sp>
      <p:sp>
        <p:nvSpPr>
          <p:cNvPr id="3" name="Text Placeholder 2"/>
          <p:cNvSpPr>
            <a:spLocks noGrp="1"/>
          </p:cNvSpPr>
          <p:nvPr>
            <p:ph type="body" idx="1"/>
          </p:nvPr>
        </p:nvSpPr>
        <p:spPr>
          <a:xfrm>
            <a:off x="481542" y="1937809"/>
            <a:ext cx="5181600" cy="1000125"/>
          </a:xfrm>
        </p:spPr>
        <p:txBody>
          <a:bodyPr anchor="b"/>
          <a:lstStyle>
            <a:lvl1pPr marL="0" indent="0">
              <a:buNone/>
              <a:defRPr sz="1333">
                <a:solidFill>
                  <a:schemeClr val="tx1">
                    <a:tint val="75000"/>
                  </a:schemeClr>
                </a:solidFill>
              </a:defRPr>
            </a:lvl1pPr>
            <a:lvl2pPr marL="304815" indent="0">
              <a:buNone/>
              <a:defRPr sz="1200">
                <a:solidFill>
                  <a:schemeClr val="tx1">
                    <a:tint val="75000"/>
                  </a:schemeClr>
                </a:solidFill>
              </a:defRPr>
            </a:lvl2pPr>
            <a:lvl3pPr marL="609630" indent="0">
              <a:buNone/>
              <a:defRPr sz="1067">
                <a:solidFill>
                  <a:schemeClr val="tx1">
                    <a:tint val="75000"/>
                  </a:schemeClr>
                </a:solidFill>
              </a:defRPr>
            </a:lvl3pPr>
            <a:lvl4pPr marL="914446" indent="0">
              <a:buNone/>
              <a:defRPr sz="933">
                <a:solidFill>
                  <a:schemeClr val="tx1">
                    <a:tint val="75000"/>
                  </a:schemeClr>
                </a:solidFill>
              </a:defRPr>
            </a:lvl4pPr>
            <a:lvl5pPr marL="1219261" indent="0">
              <a:buNone/>
              <a:defRPr sz="933">
                <a:solidFill>
                  <a:schemeClr val="tx1">
                    <a:tint val="75000"/>
                  </a:schemeClr>
                </a:solidFill>
              </a:defRPr>
            </a:lvl5pPr>
            <a:lvl6pPr marL="1524076" indent="0">
              <a:buNone/>
              <a:defRPr sz="933">
                <a:solidFill>
                  <a:schemeClr val="tx1">
                    <a:tint val="75000"/>
                  </a:schemeClr>
                </a:solidFill>
              </a:defRPr>
            </a:lvl6pPr>
            <a:lvl7pPr marL="1828891" indent="0">
              <a:buNone/>
              <a:defRPr sz="933">
                <a:solidFill>
                  <a:schemeClr val="tx1">
                    <a:tint val="75000"/>
                  </a:schemeClr>
                </a:solidFill>
              </a:defRPr>
            </a:lvl7pPr>
            <a:lvl8pPr marL="2133707" indent="0">
              <a:buNone/>
              <a:defRPr sz="933">
                <a:solidFill>
                  <a:schemeClr val="tx1">
                    <a:tint val="75000"/>
                  </a:schemeClr>
                </a:solidFill>
              </a:defRPr>
            </a:lvl8pPr>
            <a:lvl9pPr marL="2438522" indent="0">
              <a:buNone/>
              <a:defRPr sz="933">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183272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3098800" y="1066800"/>
            <a:ext cx="2692400" cy="3017309"/>
          </a:xfrm>
        </p:spPr>
        <p:txBody>
          <a:bodyPr/>
          <a:lstStyle>
            <a:lvl1pPr>
              <a:defRPr sz="1867"/>
            </a:lvl1pPr>
            <a:lvl2pPr>
              <a:defRPr sz="1600"/>
            </a:lvl2pPr>
            <a:lvl3pPr>
              <a:defRPr sz="1333"/>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7864107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304800" y="1023409"/>
            <a:ext cx="2693459"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4" name="Content Placeholder 3"/>
          <p:cNvSpPr>
            <a:spLocks noGrp="1"/>
          </p:cNvSpPr>
          <p:nvPr>
            <p:ph sz="half" idx="2"/>
          </p:nvPr>
        </p:nvSpPr>
        <p:spPr>
          <a:xfrm>
            <a:off x="304800" y="1449917"/>
            <a:ext cx="2693459"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3096684" y="1023409"/>
            <a:ext cx="2694517" cy="426508"/>
          </a:xfrm>
        </p:spPr>
        <p:txBody>
          <a:bodyPr anchor="b"/>
          <a:lstStyle>
            <a:lvl1pPr marL="0" indent="0">
              <a:buNone/>
              <a:defRPr sz="1600" b="1"/>
            </a:lvl1pPr>
            <a:lvl2pPr marL="304815" indent="0">
              <a:buNone/>
              <a:defRPr sz="1333" b="1"/>
            </a:lvl2pPr>
            <a:lvl3pPr marL="609630" indent="0">
              <a:buNone/>
              <a:defRPr sz="1200" b="1"/>
            </a:lvl3pPr>
            <a:lvl4pPr marL="914446" indent="0">
              <a:buNone/>
              <a:defRPr sz="1067" b="1"/>
            </a:lvl4pPr>
            <a:lvl5pPr marL="1219261" indent="0">
              <a:buNone/>
              <a:defRPr sz="1067" b="1"/>
            </a:lvl5pPr>
            <a:lvl6pPr marL="1524076" indent="0">
              <a:buNone/>
              <a:defRPr sz="1067" b="1"/>
            </a:lvl6pPr>
            <a:lvl7pPr marL="1828891" indent="0">
              <a:buNone/>
              <a:defRPr sz="1067" b="1"/>
            </a:lvl7pPr>
            <a:lvl8pPr marL="2133707" indent="0">
              <a:buNone/>
              <a:defRPr sz="1067" b="1"/>
            </a:lvl8pPr>
            <a:lvl9pPr marL="2438522" indent="0">
              <a:buNone/>
              <a:defRPr sz="1067" b="1"/>
            </a:lvl9pPr>
          </a:lstStyle>
          <a:p>
            <a:pPr lvl="0"/>
            <a:r>
              <a:rPr lang="en-US"/>
              <a:t>Click to edit Master text styles</a:t>
            </a:r>
          </a:p>
        </p:txBody>
      </p:sp>
      <p:sp>
        <p:nvSpPr>
          <p:cNvPr id="6" name="Content Placeholder 5"/>
          <p:cNvSpPr>
            <a:spLocks noGrp="1"/>
          </p:cNvSpPr>
          <p:nvPr>
            <p:ph sz="quarter" idx="4"/>
          </p:nvPr>
        </p:nvSpPr>
        <p:spPr>
          <a:xfrm>
            <a:off x="3096684" y="1449917"/>
            <a:ext cx="2694517" cy="2634192"/>
          </a:xfrm>
        </p:spPr>
        <p:txBody>
          <a:bodyPr/>
          <a:lstStyle>
            <a:lvl1pPr>
              <a:defRPr sz="1600"/>
            </a:lvl1pPr>
            <a:lvl2pPr>
              <a:defRPr sz="1333"/>
            </a:lvl2pPr>
            <a:lvl3pPr>
              <a:defRPr sz="1200"/>
            </a:lvl3pPr>
            <a:lvl4pPr>
              <a:defRPr sz="1067"/>
            </a:lvl4pPr>
            <a:lvl5pPr>
              <a:defRPr sz="1067"/>
            </a:lvl5pPr>
            <a:lvl6pPr>
              <a:defRPr sz="1067"/>
            </a:lvl6pPr>
            <a:lvl7pPr>
              <a:defRPr sz="1067"/>
            </a:lvl7pPr>
            <a:lvl8pPr>
              <a:defRPr sz="1067"/>
            </a:lvl8pPr>
            <a:lvl9pPr>
              <a:defRPr sz="10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5235785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815152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95552087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0" y="182033"/>
            <a:ext cx="2005542" cy="774700"/>
          </a:xfrm>
        </p:spPr>
        <p:txBody>
          <a:bodyPr anchor="b"/>
          <a:lstStyle>
            <a:lvl1pPr algn="l">
              <a:defRPr sz="1333" b="1"/>
            </a:lvl1pPr>
          </a:lstStyle>
          <a:p>
            <a:r>
              <a:rPr lang="en-US"/>
              <a:t>Click to edit Master title style</a:t>
            </a:r>
          </a:p>
        </p:txBody>
      </p:sp>
      <p:sp>
        <p:nvSpPr>
          <p:cNvPr id="3" name="Content Placeholder 2"/>
          <p:cNvSpPr>
            <a:spLocks noGrp="1"/>
          </p:cNvSpPr>
          <p:nvPr>
            <p:ph idx="1"/>
          </p:nvPr>
        </p:nvSpPr>
        <p:spPr>
          <a:xfrm>
            <a:off x="2383367" y="182034"/>
            <a:ext cx="3407833" cy="3902075"/>
          </a:xfrm>
        </p:spPr>
        <p:txBody>
          <a:bodyPr/>
          <a:lstStyle>
            <a:lvl1pPr>
              <a:defRPr sz="2133"/>
            </a:lvl1pPr>
            <a:lvl2pPr>
              <a:defRPr sz="1867"/>
            </a:lvl2pPr>
            <a:lvl3pPr>
              <a:defRPr sz="1600"/>
            </a:lvl3pPr>
            <a:lvl4pPr>
              <a:defRPr sz="1333"/>
            </a:lvl4pPr>
            <a:lvl5pPr>
              <a:defRPr sz="1333"/>
            </a:lvl5pPr>
            <a:lvl6pPr>
              <a:defRPr sz="1333"/>
            </a:lvl6pPr>
            <a:lvl7pPr>
              <a:defRPr sz="1333"/>
            </a:lvl7pPr>
            <a:lvl8pPr>
              <a:defRPr sz="1333"/>
            </a:lvl8pPr>
            <a:lvl9pPr>
              <a:defRPr sz="1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304800" y="956734"/>
            <a:ext cx="2005542" cy="31273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42651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94859" y="3200400"/>
            <a:ext cx="3657600" cy="377825"/>
          </a:xfrm>
        </p:spPr>
        <p:txBody>
          <a:bodyPr anchor="b"/>
          <a:lstStyle>
            <a:lvl1pPr algn="l">
              <a:defRPr sz="1333" b="1"/>
            </a:lvl1pPr>
          </a:lstStyle>
          <a:p>
            <a:r>
              <a:rPr lang="en-US"/>
              <a:t>Click to edit Master title style</a:t>
            </a:r>
          </a:p>
        </p:txBody>
      </p:sp>
      <p:sp>
        <p:nvSpPr>
          <p:cNvPr id="3" name="Picture Placeholder 2"/>
          <p:cNvSpPr>
            <a:spLocks noGrp="1"/>
          </p:cNvSpPr>
          <p:nvPr>
            <p:ph type="pic" idx="1"/>
          </p:nvPr>
        </p:nvSpPr>
        <p:spPr>
          <a:xfrm>
            <a:off x="1194859" y="408517"/>
            <a:ext cx="3657600" cy="2743200"/>
          </a:xfrm>
        </p:spPr>
        <p:txBody>
          <a:bodyPr/>
          <a:lstStyle>
            <a:lvl1pPr marL="0" indent="0">
              <a:buNone/>
              <a:defRPr sz="2133"/>
            </a:lvl1pPr>
            <a:lvl2pPr marL="304815" indent="0">
              <a:buNone/>
              <a:defRPr sz="1867"/>
            </a:lvl2pPr>
            <a:lvl3pPr marL="609630" indent="0">
              <a:buNone/>
              <a:defRPr sz="1600"/>
            </a:lvl3pPr>
            <a:lvl4pPr marL="914446" indent="0">
              <a:buNone/>
              <a:defRPr sz="1333"/>
            </a:lvl4pPr>
            <a:lvl5pPr marL="1219261" indent="0">
              <a:buNone/>
              <a:defRPr sz="1333"/>
            </a:lvl5pPr>
            <a:lvl6pPr marL="1524076" indent="0">
              <a:buNone/>
              <a:defRPr sz="1333"/>
            </a:lvl6pPr>
            <a:lvl7pPr marL="1828891" indent="0">
              <a:buNone/>
              <a:defRPr sz="1333"/>
            </a:lvl7pPr>
            <a:lvl8pPr marL="2133707" indent="0">
              <a:buNone/>
              <a:defRPr sz="1333"/>
            </a:lvl8pPr>
            <a:lvl9pPr marL="2438522" indent="0">
              <a:buNone/>
              <a:defRPr sz="1333"/>
            </a:lvl9pPr>
          </a:lstStyle>
          <a:p>
            <a:endParaRPr lang="en-US"/>
          </a:p>
        </p:txBody>
      </p:sp>
      <p:sp>
        <p:nvSpPr>
          <p:cNvPr id="4" name="Text Placeholder 3"/>
          <p:cNvSpPr>
            <a:spLocks noGrp="1"/>
          </p:cNvSpPr>
          <p:nvPr>
            <p:ph type="body" sz="half" idx="2"/>
          </p:nvPr>
        </p:nvSpPr>
        <p:spPr>
          <a:xfrm>
            <a:off x="1194859" y="3578225"/>
            <a:ext cx="3657600" cy="536575"/>
          </a:xfrm>
        </p:spPr>
        <p:txBody>
          <a:bodyPr/>
          <a:lstStyle>
            <a:lvl1pPr marL="0" indent="0">
              <a:buNone/>
              <a:defRPr sz="933"/>
            </a:lvl1pPr>
            <a:lvl2pPr marL="304815" indent="0">
              <a:buNone/>
              <a:defRPr sz="800"/>
            </a:lvl2pPr>
            <a:lvl3pPr marL="609630" indent="0">
              <a:buNone/>
              <a:defRPr sz="667"/>
            </a:lvl3pPr>
            <a:lvl4pPr marL="914446" indent="0">
              <a:buNone/>
              <a:defRPr sz="600"/>
            </a:lvl4pPr>
            <a:lvl5pPr marL="1219261" indent="0">
              <a:buNone/>
              <a:defRPr sz="600"/>
            </a:lvl5pPr>
            <a:lvl6pPr marL="1524076" indent="0">
              <a:buNone/>
              <a:defRPr sz="600"/>
            </a:lvl6pPr>
            <a:lvl7pPr marL="1828891" indent="0">
              <a:buNone/>
              <a:defRPr sz="600"/>
            </a:lvl7pPr>
            <a:lvl8pPr marL="2133707" indent="0">
              <a:buNone/>
              <a:defRPr sz="600"/>
            </a:lvl8pPr>
            <a:lvl9pPr marL="2438522" indent="0">
              <a:buNone/>
              <a:defRPr sz="6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10/23/2024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1936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4800" y="183092"/>
            <a:ext cx="5486400" cy="762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304800" y="1066800"/>
            <a:ext cx="5486400" cy="301730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304800" y="4237567"/>
            <a:ext cx="1422400" cy="243417"/>
          </a:xfrm>
          <a:prstGeom prst="rect">
            <a:avLst/>
          </a:prstGeom>
        </p:spPr>
        <p:txBody>
          <a:bodyPr vert="horz" lIns="91440" tIns="45720" rIns="91440" bIns="45720" rtlCol="0" anchor="ctr"/>
          <a:lstStyle>
            <a:lvl1pPr algn="l">
              <a:defRPr sz="800">
                <a:solidFill>
                  <a:schemeClr val="tx1">
                    <a:tint val="75000"/>
                  </a:schemeClr>
                </a:solidFill>
              </a:defRPr>
            </a:lvl1pPr>
          </a:lstStyle>
          <a:p>
            <a:fld id="{1D8BD707-D9CF-40AE-B4C6-C98DA3205C09}" type="datetimeFigureOut">
              <a:rPr lang="en-US" smtClean="0"/>
              <a:pPr/>
              <a:t>10/23/2024</a:t>
            </a:fld>
            <a:endParaRPr lang="en-US"/>
          </a:p>
        </p:txBody>
      </p:sp>
      <p:sp>
        <p:nvSpPr>
          <p:cNvPr id="5" name="Footer Placeholder 4"/>
          <p:cNvSpPr>
            <a:spLocks noGrp="1"/>
          </p:cNvSpPr>
          <p:nvPr>
            <p:ph type="ftr" sz="quarter" idx="3"/>
          </p:nvPr>
        </p:nvSpPr>
        <p:spPr>
          <a:xfrm>
            <a:off x="2082800" y="4237567"/>
            <a:ext cx="1930400" cy="243417"/>
          </a:xfrm>
          <a:prstGeom prst="rect">
            <a:avLst/>
          </a:prstGeom>
        </p:spPr>
        <p:txBody>
          <a:bodyPr vert="horz" lIns="91440" tIns="45720" rIns="91440" bIns="45720" rtlCol="0" anchor="ctr"/>
          <a:lstStyle>
            <a:lvl1pPr algn="ctr">
              <a:defRPr sz="8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368800" y="4237567"/>
            <a:ext cx="1422400" cy="243417"/>
          </a:xfrm>
          <a:prstGeom prst="rect">
            <a:avLst/>
          </a:prstGeom>
        </p:spPr>
        <p:txBody>
          <a:bodyPr vert="horz" lIns="91440" tIns="45720" rIns="91440" bIns="45720" rtlCol="0" anchor="ctr"/>
          <a:lstStyle>
            <a:lvl1pPr algn="r">
              <a:defRPr sz="800">
                <a:solidFill>
                  <a:schemeClr val="tx1">
                    <a:tint val="75000"/>
                  </a:schemeClr>
                </a:solidFill>
              </a:defRPr>
            </a:lvl1pPr>
          </a:lstStyle>
          <a:p>
            <a:fld id="{B6F15528-21DE-4FAA-801E-634DDDAF4B2B}" type="slidenum">
              <a:rPr lang="en-US" smtClean="0"/>
              <a:pPr/>
              <a:t>‹#›</a:t>
            </a:fld>
            <a:endParaRPr lang="en-US"/>
          </a:p>
        </p:txBody>
      </p:sp>
      <p:sp>
        <p:nvSpPr>
          <p:cNvPr id="7" name="Rectangle 6">
            <a:extLst>
              <a:ext uri="{FF2B5EF4-FFF2-40B4-BE49-F238E27FC236}">
                <a16:creationId xmlns:a16="http://schemas.microsoft.com/office/drawing/2014/main" id="{7CEFB884-EDE9-C043-A87D-360635E7AF76}"/>
              </a:ext>
            </a:extLst>
          </p:cNvPr>
          <p:cNvSpPr/>
          <p:nvPr userDrawn="1"/>
        </p:nvSpPr>
        <p:spPr>
          <a:xfrm>
            <a:off x="0" y="6541994"/>
            <a:ext cx="12192000" cy="316006"/>
          </a:xfrm>
          <a:prstGeom prst="rect">
            <a:avLst/>
          </a:prstGeom>
          <a:gradFill flip="none" rotWithShape="1">
            <a:gsLst>
              <a:gs pos="0">
                <a:srgbClr val="088093"/>
              </a:gs>
              <a:gs pos="100000">
                <a:srgbClr val="05E6EB"/>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blue and white background with lines&#10;&#10;Description automatically generated">
            <a:extLst>
              <a:ext uri="{FF2B5EF4-FFF2-40B4-BE49-F238E27FC236}">
                <a16:creationId xmlns:a16="http://schemas.microsoft.com/office/drawing/2014/main" id="{34ECEAA4-356B-1B30-C92E-A9D05367FAF9}"/>
              </a:ext>
            </a:extLst>
          </p:cNvPr>
          <p:cNvPicPr>
            <a:picLocks noChangeAspect="1"/>
          </p:cNvPicPr>
          <p:nvPr userDrawn="1"/>
        </p:nvPicPr>
        <p:blipFill>
          <a:blip r:embed="rId13">
            <a:extLst>
              <a:ext uri="{28A0092B-C50C-407E-A947-70E740481C1C}">
                <a14:useLocalDpi xmlns:a14="http://schemas.microsoft.com/office/drawing/2010/main" val="0"/>
              </a:ext>
            </a:extLst>
          </a:blip>
          <a:srcRect l="13274" t="9346" r="15349"/>
          <a:stretch/>
        </p:blipFill>
        <p:spPr>
          <a:xfrm rot="16200000" flipH="1">
            <a:off x="2808720" y="-2808726"/>
            <a:ext cx="7222435" cy="12839888"/>
          </a:xfrm>
          <a:prstGeom prst="rect">
            <a:avLst/>
          </a:prstGeom>
        </p:spPr>
      </p:pic>
    </p:spTree>
    <p:extLst>
      <p:ext uri="{BB962C8B-B14F-4D97-AF65-F5344CB8AC3E}">
        <p14:creationId xmlns:p14="http://schemas.microsoft.com/office/powerpoint/2010/main" val="9482673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ctr" defTabSz="609630" rtl="0" eaLnBrk="1" latinLnBrk="0" hangingPunct="1">
        <a:spcBef>
          <a:spcPct val="0"/>
        </a:spcBef>
        <a:buNone/>
        <a:defRPr sz="2933" kern="1200">
          <a:solidFill>
            <a:schemeClr val="tx1"/>
          </a:solidFill>
          <a:latin typeface="+mj-lt"/>
          <a:ea typeface="+mj-ea"/>
          <a:cs typeface="+mj-cs"/>
        </a:defRPr>
      </a:lvl1pPr>
    </p:titleStyle>
    <p:bodyStyle>
      <a:lvl1pPr marL="228611" indent="-228611" algn="l" defTabSz="609630" rtl="0" eaLnBrk="1" latinLnBrk="0" hangingPunct="1">
        <a:spcBef>
          <a:spcPct val="20000"/>
        </a:spcBef>
        <a:buFont typeface="Arial" pitchFamily="34" charset="0"/>
        <a:buChar char="•"/>
        <a:defRPr sz="2133" kern="1200">
          <a:solidFill>
            <a:schemeClr val="tx1"/>
          </a:solidFill>
          <a:latin typeface="+mn-lt"/>
          <a:ea typeface="+mn-ea"/>
          <a:cs typeface="+mn-cs"/>
        </a:defRPr>
      </a:lvl1pPr>
      <a:lvl2pPr marL="495325" indent="-190510" algn="l" defTabSz="609630" rtl="0" eaLnBrk="1" latinLnBrk="0" hangingPunct="1">
        <a:spcBef>
          <a:spcPct val="20000"/>
        </a:spcBef>
        <a:buFont typeface="Arial" pitchFamily="34" charset="0"/>
        <a:buChar char="–"/>
        <a:defRPr sz="1867" kern="1200">
          <a:solidFill>
            <a:schemeClr val="tx1"/>
          </a:solidFill>
          <a:latin typeface="+mn-lt"/>
          <a:ea typeface="+mn-ea"/>
          <a:cs typeface="+mn-cs"/>
        </a:defRPr>
      </a:lvl2pPr>
      <a:lvl3pPr marL="762038" indent="-152408" algn="l" defTabSz="609630" rtl="0" eaLnBrk="1" latinLnBrk="0" hangingPunct="1">
        <a:spcBef>
          <a:spcPct val="20000"/>
        </a:spcBef>
        <a:buFont typeface="Arial" pitchFamily="34" charset="0"/>
        <a:buChar char="•"/>
        <a:defRPr sz="1600" kern="1200">
          <a:solidFill>
            <a:schemeClr val="tx1"/>
          </a:solidFill>
          <a:latin typeface="+mn-lt"/>
          <a:ea typeface="+mn-ea"/>
          <a:cs typeface="+mn-cs"/>
        </a:defRPr>
      </a:lvl3pPr>
      <a:lvl4pPr marL="1066853"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4pPr>
      <a:lvl5pPr marL="137166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5pPr>
      <a:lvl6pPr marL="167648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6pPr>
      <a:lvl7pPr marL="1981299"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7pPr>
      <a:lvl8pPr marL="2286114"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8pPr>
      <a:lvl9pPr marL="2590930" indent="-152408" algn="l" defTabSz="609630" rtl="0" eaLnBrk="1" latinLnBrk="0" hangingPunct="1">
        <a:spcBef>
          <a:spcPct val="20000"/>
        </a:spcBef>
        <a:buFont typeface="Arial" pitchFamily="34" charset="0"/>
        <a:buChar char="•"/>
        <a:defRPr sz="1333" kern="1200">
          <a:solidFill>
            <a:schemeClr val="tx1"/>
          </a:solidFill>
          <a:latin typeface="+mn-lt"/>
          <a:ea typeface="+mn-ea"/>
          <a:cs typeface="+mn-cs"/>
        </a:defRPr>
      </a:lvl9pPr>
    </p:bodyStyle>
    <p:otherStyle>
      <a:defPPr>
        <a:defRPr lang="en-US"/>
      </a:defPPr>
      <a:lvl1pPr marL="0" algn="l" defTabSz="609630" rtl="0" eaLnBrk="1" latinLnBrk="0" hangingPunct="1">
        <a:defRPr sz="1200" kern="1200">
          <a:solidFill>
            <a:schemeClr val="tx1"/>
          </a:solidFill>
          <a:latin typeface="+mn-lt"/>
          <a:ea typeface="+mn-ea"/>
          <a:cs typeface="+mn-cs"/>
        </a:defRPr>
      </a:lvl1pPr>
      <a:lvl2pPr marL="304815" algn="l" defTabSz="609630" rtl="0" eaLnBrk="1" latinLnBrk="0" hangingPunct="1">
        <a:defRPr sz="1200" kern="1200">
          <a:solidFill>
            <a:schemeClr val="tx1"/>
          </a:solidFill>
          <a:latin typeface="+mn-lt"/>
          <a:ea typeface="+mn-ea"/>
          <a:cs typeface="+mn-cs"/>
        </a:defRPr>
      </a:lvl2pPr>
      <a:lvl3pPr marL="609630" algn="l" defTabSz="609630" rtl="0" eaLnBrk="1" latinLnBrk="0" hangingPunct="1">
        <a:defRPr sz="1200" kern="1200">
          <a:solidFill>
            <a:schemeClr val="tx1"/>
          </a:solidFill>
          <a:latin typeface="+mn-lt"/>
          <a:ea typeface="+mn-ea"/>
          <a:cs typeface="+mn-cs"/>
        </a:defRPr>
      </a:lvl3pPr>
      <a:lvl4pPr marL="914446" algn="l" defTabSz="609630" rtl="0" eaLnBrk="1" latinLnBrk="0" hangingPunct="1">
        <a:defRPr sz="1200" kern="1200">
          <a:solidFill>
            <a:schemeClr val="tx1"/>
          </a:solidFill>
          <a:latin typeface="+mn-lt"/>
          <a:ea typeface="+mn-ea"/>
          <a:cs typeface="+mn-cs"/>
        </a:defRPr>
      </a:lvl4pPr>
      <a:lvl5pPr marL="1219261" algn="l" defTabSz="609630" rtl="0" eaLnBrk="1" latinLnBrk="0" hangingPunct="1">
        <a:defRPr sz="1200" kern="1200">
          <a:solidFill>
            <a:schemeClr val="tx1"/>
          </a:solidFill>
          <a:latin typeface="+mn-lt"/>
          <a:ea typeface="+mn-ea"/>
          <a:cs typeface="+mn-cs"/>
        </a:defRPr>
      </a:lvl5pPr>
      <a:lvl6pPr marL="1524076" algn="l" defTabSz="609630" rtl="0" eaLnBrk="1" latinLnBrk="0" hangingPunct="1">
        <a:defRPr sz="1200" kern="1200">
          <a:solidFill>
            <a:schemeClr val="tx1"/>
          </a:solidFill>
          <a:latin typeface="+mn-lt"/>
          <a:ea typeface="+mn-ea"/>
          <a:cs typeface="+mn-cs"/>
        </a:defRPr>
      </a:lvl6pPr>
      <a:lvl7pPr marL="1828891" algn="l" defTabSz="609630" rtl="0" eaLnBrk="1" latinLnBrk="0" hangingPunct="1">
        <a:defRPr sz="1200" kern="1200">
          <a:solidFill>
            <a:schemeClr val="tx1"/>
          </a:solidFill>
          <a:latin typeface="+mn-lt"/>
          <a:ea typeface="+mn-ea"/>
          <a:cs typeface="+mn-cs"/>
        </a:defRPr>
      </a:lvl7pPr>
      <a:lvl8pPr marL="2133707" algn="l" defTabSz="609630" rtl="0" eaLnBrk="1" latinLnBrk="0" hangingPunct="1">
        <a:defRPr sz="1200" kern="1200">
          <a:solidFill>
            <a:schemeClr val="tx1"/>
          </a:solidFill>
          <a:latin typeface="+mn-lt"/>
          <a:ea typeface="+mn-ea"/>
          <a:cs typeface="+mn-cs"/>
        </a:defRPr>
      </a:lvl8pPr>
      <a:lvl9pPr marL="2438522" algn="l" defTabSz="609630" rtl="0" eaLnBrk="1" latinLnBrk="0" hangingPunct="1">
        <a:defRPr sz="12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video" Target="../media/media1.mp4"/><Relationship Id="rId1" Type="http://schemas.microsoft.com/office/2007/relationships/media" Target="../media/media1.mp4"/><Relationship Id="rId6" Type="http://schemas.microsoft.com/office/2007/relationships/hdphoto" Target="../media/hdphoto1.wdp"/><Relationship Id="rId11" Type="http://schemas.openxmlformats.org/officeDocument/2006/relationships/image" Target="../media/image11.sv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notesSlide" Target="../notesSlides/notesSlide1.xml"/><Relationship Id="rId9"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9CBF2D5C-F7D1-CCE5-8037-50A10041844F}"/>
              </a:ext>
            </a:extLst>
          </p:cNvPr>
          <p:cNvSpPr/>
          <p:nvPr/>
        </p:nvSpPr>
        <p:spPr>
          <a:xfrm>
            <a:off x="-926306" y="-487693"/>
            <a:ext cx="13672457" cy="8004629"/>
          </a:xfrm>
          <a:prstGeom prst="rect">
            <a:avLst/>
          </a:prstGeom>
          <a:solidFill>
            <a:schemeClr val="tx1">
              <a:alpha val="3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Hộp Văn bản 54">
            <a:extLst>
              <a:ext uri="{FF2B5EF4-FFF2-40B4-BE49-F238E27FC236}">
                <a16:creationId xmlns:a16="http://schemas.microsoft.com/office/drawing/2014/main" id="{7371E029-F5B4-33D4-F606-9F9825180D50}"/>
              </a:ext>
            </a:extLst>
          </p:cNvPr>
          <p:cNvSpPr txBox="1"/>
          <p:nvPr/>
        </p:nvSpPr>
        <p:spPr>
          <a:xfrm>
            <a:off x="4561434" y="4458569"/>
            <a:ext cx="3069132" cy="400110"/>
          </a:xfrm>
          <a:prstGeom prst="rect">
            <a:avLst/>
          </a:prstGeom>
          <a:solidFill>
            <a:srgbClr val="088093"/>
          </a:solidFill>
        </p:spPr>
        <p:txBody>
          <a:bodyPr wrap="square" lIns="91440" tIns="45720" rIns="91440" bIns="45720" rtlCol="0">
            <a:spAutoFit/>
          </a:bodyPr>
          <a:lstStyle/>
          <a:p>
            <a:pPr algn="ctr"/>
            <a:r>
              <a:rPr lang="it-IT" sz="2000" dirty="0">
                <a:solidFill>
                  <a:schemeClr val="bg1"/>
                </a:solidFill>
                <a:latin typeface="#9Slide02 Tieu de rat dai 02" panose="020B0606020202050201" pitchFamily="34" charset="0"/>
              </a:rPr>
              <a:t>Supervisor: Le Anh Tuan, Ph.D</a:t>
            </a:r>
          </a:p>
        </p:txBody>
      </p:sp>
      <p:grpSp>
        <p:nvGrpSpPr>
          <p:cNvPr id="47" name="Nhóm 58">
            <a:extLst>
              <a:ext uri="{FF2B5EF4-FFF2-40B4-BE49-F238E27FC236}">
                <a16:creationId xmlns:a16="http://schemas.microsoft.com/office/drawing/2014/main" id="{51ABFAA4-F9BB-2538-C6C0-DBC41297ECA0}"/>
              </a:ext>
            </a:extLst>
          </p:cNvPr>
          <p:cNvGrpSpPr/>
          <p:nvPr/>
        </p:nvGrpSpPr>
        <p:grpSpPr>
          <a:xfrm>
            <a:off x="3646400" y="3727015"/>
            <a:ext cx="4817816" cy="415637"/>
            <a:chOff x="675838" y="2738438"/>
            <a:chExt cx="4817816" cy="415637"/>
          </a:xfrm>
          <a:effectLst>
            <a:outerShdw blurRad="127000" dist="101600" dir="5400000" algn="t" rotWithShape="0">
              <a:srgbClr val="05E6EB">
                <a:alpha val="40000"/>
              </a:srgbClr>
            </a:outerShdw>
          </a:effectLst>
        </p:grpSpPr>
        <p:sp>
          <p:nvSpPr>
            <p:cNvPr id="48" name="Hình chữ nhật: Góc Tròn 55">
              <a:extLst>
                <a:ext uri="{FF2B5EF4-FFF2-40B4-BE49-F238E27FC236}">
                  <a16:creationId xmlns:a16="http://schemas.microsoft.com/office/drawing/2014/main" id="{BAD935AD-224B-3AFE-91E9-80F56FBAB8E5}"/>
                </a:ext>
              </a:extLst>
            </p:cNvPr>
            <p:cNvSpPr/>
            <p:nvPr/>
          </p:nvSpPr>
          <p:spPr>
            <a:xfrm>
              <a:off x="678360" y="2738438"/>
              <a:ext cx="4815294" cy="409059"/>
            </a:xfrm>
            <a:prstGeom prst="roundRect">
              <a:avLst>
                <a:gd name="adj" fmla="val 50000"/>
              </a:avLst>
            </a:prstGeom>
            <a:solidFill>
              <a:srgbClr val="088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Hình chữ nhật: Góc Tròn 55">
              <a:extLst>
                <a:ext uri="{FF2B5EF4-FFF2-40B4-BE49-F238E27FC236}">
                  <a16:creationId xmlns:a16="http://schemas.microsoft.com/office/drawing/2014/main" id="{8291D876-B0B2-9743-34E9-16745E578117}"/>
                </a:ext>
              </a:extLst>
            </p:cNvPr>
            <p:cNvSpPr/>
            <p:nvPr/>
          </p:nvSpPr>
          <p:spPr>
            <a:xfrm>
              <a:off x="675838" y="2738439"/>
              <a:ext cx="2732015" cy="415636"/>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Hộp Văn bản 45">
              <a:extLst>
                <a:ext uri="{FF2B5EF4-FFF2-40B4-BE49-F238E27FC236}">
                  <a16:creationId xmlns:a16="http://schemas.microsoft.com/office/drawing/2014/main" id="{8F2A8F63-D0AF-96FB-9922-B808F9E246E1}"/>
                </a:ext>
              </a:extLst>
            </p:cNvPr>
            <p:cNvSpPr txBox="1"/>
            <p:nvPr/>
          </p:nvSpPr>
          <p:spPr>
            <a:xfrm>
              <a:off x="3532097" y="2860213"/>
              <a:ext cx="1796967" cy="215444"/>
            </a:xfrm>
            <a:prstGeom prst="rect">
              <a:avLst/>
            </a:prstGeom>
            <a:noFill/>
          </p:spPr>
          <p:txBody>
            <a:bodyPr wrap="none" lIns="0" tIns="0" rIns="0" bIns="0" rtlCol="0">
              <a:spAutoFit/>
            </a:bodyPr>
            <a:lstStyle/>
            <a:p>
              <a:pPr algn="l"/>
              <a:r>
                <a:rPr lang="en-US" sz="1400" dirty="0">
                  <a:solidFill>
                    <a:schemeClr val="bg1"/>
                  </a:solidFill>
                  <a:effectLst>
                    <a:outerShdw blurRad="38100" dist="38100" dir="2700000" algn="tl">
                      <a:srgbClr val="000000">
                        <a:alpha val="43137"/>
                      </a:srgbClr>
                    </a:outerShdw>
                  </a:effectLst>
                  <a:latin typeface="#9Slide03 Montserrat ExtraBold" panose="00000900000000000000" pitchFamily="2" charset="0"/>
                </a:rPr>
                <a:t>Bachelor’s Student </a:t>
              </a:r>
            </a:p>
          </p:txBody>
        </p:sp>
        <p:sp>
          <p:nvSpPr>
            <p:cNvPr id="51" name="Hộp Văn bản 45">
              <a:extLst>
                <a:ext uri="{FF2B5EF4-FFF2-40B4-BE49-F238E27FC236}">
                  <a16:creationId xmlns:a16="http://schemas.microsoft.com/office/drawing/2014/main" id="{F21843D1-ED0D-5C5A-7883-230EC4BC7DE0}"/>
                </a:ext>
              </a:extLst>
            </p:cNvPr>
            <p:cNvSpPr txBox="1"/>
            <p:nvPr/>
          </p:nvSpPr>
          <p:spPr>
            <a:xfrm>
              <a:off x="790322" y="2860213"/>
              <a:ext cx="2518318" cy="215444"/>
            </a:xfrm>
            <a:prstGeom prst="rect">
              <a:avLst/>
            </a:prstGeom>
            <a:noFill/>
          </p:spPr>
          <p:txBody>
            <a:bodyPr wrap="none" lIns="0" tIns="0" rIns="0" bIns="0" rtlCol="0">
              <a:spAutoFit/>
            </a:bodyPr>
            <a:lstStyle/>
            <a:p>
              <a:pPr algn="l"/>
              <a:r>
                <a:rPr lang="en-US" sz="1400" dirty="0">
                  <a:solidFill>
                    <a:srgbClr val="088093"/>
                  </a:solidFill>
                  <a:latin typeface="#9Slide03 Montserrat ExtraBold" panose="00000900000000000000" pitchFamily="2" charset="0"/>
                </a:rPr>
                <a:t>NGUYEN HA PHUOC TRONG</a:t>
              </a:r>
            </a:p>
          </p:txBody>
        </p:sp>
      </p:grpSp>
      <p:sp>
        <p:nvSpPr>
          <p:cNvPr id="56" name="TextBox 55">
            <a:extLst>
              <a:ext uri="{FF2B5EF4-FFF2-40B4-BE49-F238E27FC236}">
                <a16:creationId xmlns:a16="http://schemas.microsoft.com/office/drawing/2014/main" id="{CB5E78B3-8A0D-D06B-FCE3-19EB8ADC0D96}"/>
              </a:ext>
            </a:extLst>
          </p:cNvPr>
          <p:cNvSpPr txBox="1"/>
          <p:nvPr/>
        </p:nvSpPr>
        <p:spPr>
          <a:xfrm>
            <a:off x="499188" y="1656773"/>
            <a:ext cx="11112240" cy="1754326"/>
          </a:xfrm>
          <a:prstGeom prst="rect">
            <a:avLst/>
          </a:prstGeom>
          <a:noFill/>
        </p:spPr>
        <p:txBody>
          <a:bodyPr wrap="square">
            <a:spAutoFit/>
          </a:bodyPr>
          <a:lstStyle/>
          <a:p>
            <a:pPr algn="ctr"/>
            <a:r>
              <a:rPr lang="en-US" sz="5400" dirty="0">
                <a:solidFill>
                  <a:schemeClr val="bg1"/>
                </a:solidFill>
                <a:latin typeface="#9Slide03 Talling" panose="02040603050506020204" pitchFamily="18" charset="0"/>
                <a:cs typeface="#9Slide03 Prompt Black" panose="00000A00000000000000" pitchFamily="2" charset="-34"/>
              </a:rPr>
              <a:t>CLIMATE CHANGE AND CASH HOLDINGS ADJUSTMENT SPEED:</a:t>
            </a:r>
            <a:r>
              <a:rPr lang="en-US" sz="5400" dirty="0">
                <a:solidFill>
                  <a:srgbClr val="00368C"/>
                </a:solidFill>
                <a:latin typeface="#9Slide03 Talling" panose="02040603050506020204" pitchFamily="18" charset="0"/>
                <a:cs typeface="#9Slide03 Prompt Black" panose="00000A00000000000000" pitchFamily="2" charset="-34"/>
              </a:rPr>
              <a:t> </a:t>
            </a:r>
            <a:r>
              <a:rPr lang="en-US" sz="5400" dirty="0">
                <a:solidFill>
                  <a:srgbClr val="05E6EB"/>
                </a:solidFill>
                <a:latin typeface="#9Slide03 Talling" panose="02040603050506020204" pitchFamily="18" charset="0"/>
                <a:cs typeface="#9Slide03 Prompt Black" panose="00000A00000000000000" pitchFamily="2" charset="-34"/>
              </a:rPr>
              <a:t>INTERNATIONAL EVIDENCE</a:t>
            </a:r>
          </a:p>
        </p:txBody>
      </p:sp>
      <p:grpSp>
        <p:nvGrpSpPr>
          <p:cNvPr id="1031" name="Group 1030">
            <a:extLst>
              <a:ext uri="{FF2B5EF4-FFF2-40B4-BE49-F238E27FC236}">
                <a16:creationId xmlns:a16="http://schemas.microsoft.com/office/drawing/2014/main" id="{4F5E61C3-DF06-A391-889D-06ADC8DB79F4}"/>
              </a:ext>
            </a:extLst>
          </p:cNvPr>
          <p:cNvGrpSpPr/>
          <p:nvPr/>
        </p:nvGrpSpPr>
        <p:grpSpPr>
          <a:xfrm>
            <a:off x="11133749" y="187210"/>
            <a:ext cx="810076" cy="304322"/>
            <a:chOff x="4879929" y="-887895"/>
            <a:chExt cx="810076" cy="304322"/>
          </a:xfrm>
        </p:grpSpPr>
        <p:sp>
          <p:nvSpPr>
            <p:cNvPr id="1032" name="Rectangle: Top Corners Rounded 1031">
              <a:extLst>
                <a:ext uri="{FF2B5EF4-FFF2-40B4-BE49-F238E27FC236}">
                  <a16:creationId xmlns:a16="http://schemas.microsoft.com/office/drawing/2014/main" id="{24A06B49-A749-4768-8D22-C02AB6DE1CC5}"/>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Rectangle: Top Corners Rounded 1032">
              <a:extLst>
                <a:ext uri="{FF2B5EF4-FFF2-40B4-BE49-F238E27FC236}">
                  <a16:creationId xmlns:a16="http://schemas.microsoft.com/office/drawing/2014/main" id="{14318768-2436-364F-9944-E3905BA25E0A}"/>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1DB6FE70-BAA2-8CA3-9FCB-2AC4D2D5C114}"/>
                </a:ext>
              </a:extLst>
            </p:cNvPr>
            <p:cNvSpPr txBox="1"/>
            <p:nvPr/>
          </p:nvSpPr>
          <p:spPr>
            <a:xfrm>
              <a:off x="4919942" y="-880711"/>
              <a:ext cx="386160" cy="276999"/>
            </a:xfrm>
            <a:prstGeom prst="rect">
              <a:avLst/>
            </a:prstGeom>
            <a:noFill/>
          </p:spPr>
          <p:txBody>
            <a:bodyPr wrap="square" rtlCol="0">
              <a:spAutoFit/>
            </a:bodyPr>
            <a:lstStyle/>
            <a:p>
              <a:r>
                <a:rPr lang="en-US" sz="1200" dirty="0">
                  <a:latin typeface="Inter 18pt Black" panose="02000503000000020004" pitchFamily="2" charset="0"/>
                  <a:ea typeface="Inter 18pt Black" panose="02000503000000020004" pitchFamily="2" charset="0"/>
                </a:rPr>
                <a:t>01</a:t>
              </a:r>
            </a:p>
          </p:txBody>
        </p:sp>
        <p:sp>
          <p:nvSpPr>
            <p:cNvPr id="1035" name="TextBox 1034">
              <a:extLst>
                <a:ext uri="{FF2B5EF4-FFF2-40B4-BE49-F238E27FC236}">
                  <a16:creationId xmlns:a16="http://schemas.microsoft.com/office/drawing/2014/main" id="{6D7783E3-0775-5936-C1BF-23A903D3D054}"/>
                </a:ext>
              </a:extLst>
            </p:cNvPr>
            <p:cNvSpPr txBox="1"/>
            <p:nvPr/>
          </p:nvSpPr>
          <p:spPr>
            <a:xfrm>
              <a:off x="5275557" y="-874234"/>
              <a:ext cx="386160" cy="276999"/>
            </a:xfrm>
            <a:prstGeom prst="rect">
              <a:avLst/>
            </a:prstGeom>
            <a:noFill/>
          </p:spPr>
          <p:txBody>
            <a:bodyPr wrap="square" rtlCol="0">
              <a:spAutoFit/>
            </a:bodyPr>
            <a:lstStyle/>
            <a:p>
              <a:r>
                <a:rPr lang="en-US" sz="1200" dirty="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rPr>
                <a:t>15</a:t>
              </a:r>
            </a:p>
          </p:txBody>
        </p:sp>
      </p:grpSp>
      <p:pic>
        <p:nvPicPr>
          <p:cNvPr id="33" name="Picture 32">
            <a:extLst>
              <a:ext uri="{FF2B5EF4-FFF2-40B4-BE49-F238E27FC236}">
                <a16:creationId xmlns:a16="http://schemas.microsoft.com/office/drawing/2014/main" id="{676F4C95-AA58-4CDB-CAB1-2FF8005CCB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75" y="200871"/>
            <a:ext cx="1161525" cy="4579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2688"/>
    </mc:Choice>
    <mc:Fallback xmlns="">
      <p:transition spd="slow" advTm="2268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47"/>
                                        </p:tgtEl>
                                        <p:attrNameLst>
                                          <p:attrName>style.visibility</p:attrName>
                                        </p:attrNameLst>
                                      </p:cBhvr>
                                      <p:to>
                                        <p:strVal val="visible"/>
                                      </p:to>
                                    </p:set>
                                    <p:animEffect transition="in" filter="fade">
                                      <p:cBhvr>
                                        <p:cTn id="10" dur="500"/>
                                        <p:tgtEl>
                                          <p:spTgt spid="4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animEffect transition="in" filter="fade">
                                      <p:cBhvr>
                                        <p:cTn id="13" dur="500"/>
                                        <p:tgtEl>
                                          <p:spTgt spid="46"/>
                                        </p:tgtEl>
                                      </p:cBhvr>
                                    </p:animEffect>
                                  </p:childTnLst>
                                </p:cTn>
                              </p:par>
                              <p:par>
                                <p:cTn id="14" presetID="10" presetClass="entr" presetSubtype="0"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fade">
                                      <p:cBhvr>
                                        <p:cTn id="16" dur="500"/>
                                        <p:tgtEl>
                                          <p:spTgt spid="33"/>
                                        </p:tgtEl>
                                      </p:cBhvr>
                                    </p:animEffect>
                                  </p:childTnLst>
                                </p:cTn>
                              </p:par>
                              <p:par>
                                <p:cTn id="17" presetID="10" presetClass="entr" presetSubtype="0" fill="hold" nodeType="withEffect">
                                  <p:stCondLst>
                                    <p:cond delay="0"/>
                                  </p:stCondLst>
                                  <p:childTnLst>
                                    <p:set>
                                      <p:cBhvr>
                                        <p:cTn id="18" dur="1" fill="hold">
                                          <p:stCondLst>
                                            <p:cond delay="0"/>
                                          </p:stCondLst>
                                        </p:cTn>
                                        <p:tgtEl>
                                          <p:spTgt spid="1031"/>
                                        </p:tgtEl>
                                        <p:attrNameLst>
                                          <p:attrName>style.visibility</p:attrName>
                                        </p:attrNameLst>
                                      </p:cBhvr>
                                      <p:to>
                                        <p:strVal val="visible"/>
                                      </p:to>
                                    </p:set>
                                    <p:animEffect transition="in" filter="fade">
                                      <p:cBhvr>
                                        <p:cTn id="19" dur="500"/>
                                        <p:tgtEl>
                                          <p:spTgt spid="10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A7400368-E9AF-63B7-7429-BC256DCB10D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6BEBFE45-39E9-43A6-E9BD-D50A7A922EAD}"/>
              </a:ext>
            </a:extLst>
          </p:cNvPr>
          <p:cNvGrpSpPr/>
          <p:nvPr/>
        </p:nvGrpSpPr>
        <p:grpSpPr>
          <a:xfrm>
            <a:off x="11133749" y="187210"/>
            <a:ext cx="810076" cy="304322"/>
            <a:chOff x="4879929" y="-887895"/>
            <a:chExt cx="810076" cy="304322"/>
          </a:xfrm>
        </p:grpSpPr>
        <p:sp>
          <p:nvSpPr>
            <p:cNvPr id="3" name="Rectangle: Top Corners Rounded 2">
              <a:extLst>
                <a:ext uri="{FF2B5EF4-FFF2-40B4-BE49-F238E27FC236}">
                  <a16:creationId xmlns:a16="http://schemas.microsoft.com/office/drawing/2014/main" id="{1787D4A4-AA27-7A78-95CF-A49EC9F8C8F8}"/>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892765B2-3253-6DFC-482D-4943E2873E1A}"/>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F4592B5-7783-EB83-D168-5CA7ACE63A0D}"/>
                </a:ext>
              </a:extLst>
            </p:cNvPr>
            <p:cNvSpPr txBox="1"/>
            <p:nvPr/>
          </p:nvSpPr>
          <p:spPr>
            <a:xfrm>
              <a:off x="4919942" y="-880711"/>
              <a:ext cx="405038" cy="276999"/>
            </a:xfrm>
            <a:prstGeom prst="rect">
              <a:avLst/>
            </a:prstGeom>
            <a:noFill/>
          </p:spPr>
          <p:txBody>
            <a:bodyPr wrap="square" rtlCol="0">
              <a:spAutoFit/>
            </a:bodyPr>
            <a:lstStyle/>
            <a:p>
              <a:r>
                <a:rPr lang="en-US" sz="1200">
                  <a:latin typeface="Inter 18pt Black" panose="02000503000000020004" pitchFamily="2" charset="0"/>
                  <a:ea typeface="Inter 18pt Black" panose="02000503000000020004" pitchFamily="2" charset="0"/>
                </a:rPr>
                <a:t>10</a:t>
              </a:r>
            </a:p>
          </p:txBody>
        </p:sp>
        <p:sp>
          <p:nvSpPr>
            <p:cNvPr id="6" name="TextBox 5">
              <a:extLst>
                <a:ext uri="{FF2B5EF4-FFF2-40B4-BE49-F238E27FC236}">
                  <a16:creationId xmlns:a16="http://schemas.microsoft.com/office/drawing/2014/main" id="{F40BE829-4C91-5260-9580-03C974280840}"/>
                </a:ext>
              </a:extLst>
            </p:cNvPr>
            <p:cNvSpPr txBox="1"/>
            <p:nvPr/>
          </p:nvSpPr>
          <p:spPr>
            <a:xfrm>
              <a:off x="5275557" y="-874234"/>
              <a:ext cx="386160" cy="276999"/>
            </a:xfrm>
            <a:prstGeom prst="rect">
              <a:avLst/>
            </a:prstGeom>
            <a:noFill/>
          </p:spPr>
          <p:txBody>
            <a:bodyPr wrap="square" rtlCol="0">
              <a:spAutoFit/>
            </a:bodyPr>
            <a:lstStyle/>
            <a:p>
              <a:r>
                <a:rPr lang="en-US" sz="120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rPr>
                <a:t>15</a:t>
              </a:r>
            </a:p>
          </p:txBody>
        </p:sp>
      </p:grpSp>
      <p:cxnSp>
        <p:nvCxnSpPr>
          <p:cNvPr id="15" name="Straight Connector 14">
            <a:extLst>
              <a:ext uri="{FF2B5EF4-FFF2-40B4-BE49-F238E27FC236}">
                <a16:creationId xmlns:a16="http://schemas.microsoft.com/office/drawing/2014/main" id="{B219664F-4911-815D-8839-3B2758B1DCAF}"/>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B7D53692-92AE-7D80-4318-2CCDC3A6CFDB}"/>
              </a:ext>
            </a:extLst>
          </p:cNvPr>
          <p:cNvSpPr txBox="1"/>
          <p:nvPr/>
        </p:nvSpPr>
        <p:spPr>
          <a:xfrm>
            <a:off x="661877"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Introduction</a:t>
            </a:r>
          </a:p>
        </p:txBody>
      </p:sp>
      <p:cxnSp>
        <p:nvCxnSpPr>
          <p:cNvPr id="17" name="Straight Connector 16">
            <a:extLst>
              <a:ext uri="{FF2B5EF4-FFF2-40B4-BE49-F238E27FC236}">
                <a16:creationId xmlns:a16="http://schemas.microsoft.com/office/drawing/2014/main" id="{764F0956-0287-2AAE-A51C-1973B0C5A62B}"/>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C791D4E-3AC9-B670-4D62-5252B30D88AA}"/>
              </a:ext>
            </a:extLst>
          </p:cNvPr>
          <p:cNvSpPr txBox="1"/>
          <p:nvPr/>
        </p:nvSpPr>
        <p:spPr>
          <a:xfrm>
            <a:off x="2984814" y="6579238"/>
            <a:ext cx="1463723"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Literature review</a:t>
            </a:r>
          </a:p>
        </p:txBody>
      </p:sp>
      <p:cxnSp>
        <p:nvCxnSpPr>
          <p:cNvPr id="19" name="Straight Connector 18">
            <a:extLst>
              <a:ext uri="{FF2B5EF4-FFF2-40B4-BE49-F238E27FC236}">
                <a16:creationId xmlns:a16="http://schemas.microsoft.com/office/drawing/2014/main" id="{8FD234D4-7C4B-178E-87EE-986BAE72F3AF}"/>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EB3FB10-4226-FB74-DD8C-812DCA874969}"/>
              </a:ext>
            </a:extLst>
          </p:cNvPr>
          <p:cNvSpPr txBox="1"/>
          <p:nvPr/>
        </p:nvSpPr>
        <p:spPr>
          <a:xfrm>
            <a:off x="5615465" y="6579238"/>
            <a:ext cx="1276131" cy="261610"/>
          </a:xfrm>
          <a:prstGeom prst="rect">
            <a:avLst/>
          </a:prstGeom>
          <a:noFill/>
        </p:spPr>
        <p:txBody>
          <a:bodyPr wrap="square" rtlCol="0">
            <a:spAutoFit/>
          </a:bodyPr>
          <a:lstStyle>
            <a:defPPr>
              <a:defRPr lang="en-US"/>
            </a:defPPr>
            <a:lvl1pPr algn="ctr">
              <a:defRPr sz="1100">
                <a:latin typeface="Inter 18pt" panose="02000503000000020004" pitchFamily="2" charset="0"/>
                <a:ea typeface="Inter 18pt" panose="02000503000000020004" pitchFamily="2" charset="0"/>
              </a:defRPr>
            </a:lvl1pPr>
          </a:lstStyle>
          <a:p>
            <a:r>
              <a:rPr lang="en-US"/>
              <a:t>Methodology</a:t>
            </a:r>
          </a:p>
        </p:txBody>
      </p:sp>
      <p:cxnSp>
        <p:nvCxnSpPr>
          <p:cNvPr id="21" name="Straight Connector 20">
            <a:extLst>
              <a:ext uri="{FF2B5EF4-FFF2-40B4-BE49-F238E27FC236}">
                <a16:creationId xmlns:a16="http://schemas.microsoft.com/office/drawing/2014/main" id="{C5516F02-7DA5-861C-C5D9-E45CC2F6CB69}"/>
              </a:ext>
            </a:extLst>
          </p:cNvPr>
          <p:cNvCxnSpPr>
            <a:cxnSpLocks/>
            <a:endCxn id="22" idx="1"/>
          </p:cNvCxnSpPr>
          <p:nvPr/>
        </p:nvCxnSpPr>
        <p:spPr>
          <a:xfrm>
            <a:off x="6763102" y="6710043"/>
            <a:ext cx="1401856"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EB98C284-95F4-B94E-4E97-3CA1403328F3}"/>
              </a:ext>
            </a:extLst>
          </p:cNvPr>
          <p:cNvSpPr txBox="1"/>
          <p:nvPr/>
        </p:nvSpPr>
        <p:spPr>
          <a:xfrm>
            <a:off x="8164958" y="6579238"/>
            <a:ext cx="1025769" cy="261610"/>
          </a:xfrm>
          <a:prstGeom prst="rect">
            <a:avLst/>
          </a:prstGeom>
          <a:noFill/>
        </p:spPr>
        <p:txBody>
          <a:bodyPr wrap="square" rtlCol="0">
            <a:spAutoFit/>
          </a:bodyPr>
          <a:lstStyle>
            <a:defPPr>
              <a:defRPr lang="en-US"/>
            </a:defPPr>
            <a:lvl1pPr algn="ctr">
              <a:defRPr sz="1100">
                <a:solidFill>
                  <a:srgbClr val="085878"/>
                </a:solidFill>
                <a:latin typeface="Inter 18pt Black" panose="02000503000000020004" pitchFamily="2" charset="0"/>
                <a:ea typeface="Inter 18pt Black" panose="02000503000000020004" pitchFamily="2" charset="0"/>
              </a:defRPr>
            </a:lvl1pPr>
          </a:lstStyle>
          <a:p>
            <a:r>
              <a:rPr lang="en-US"/>
              <a:t>Results</a:t>
            </a:r>
          </a:p>
        </p:txBody>
      </p:sp>
      <p:cxnSp>
        <p:nvCxnSpPr>
          <p:cNvPr id="23" name="Straight Connector 22">
            <a:extLst>
              <a:ext uri="{FF2B5EF4-FFF2-40B4-BE49-F238E27FC236}">
                <a16:creationId xmlns:a16="http://schemas.microsoft.com/office/drawing/2014/main" id="{343B0029-6CDE-4146-286C-1FF61E630D93}"/>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0075DB0-022E-A406-BF63-56CC020F87A0}"/>
              </a:ext>
            </a:extLst>
          </p:cNvPr>
          <p:cNvSpPr txBox="1"/>
          <p:nvPr/>
        </p:nvSpPr>
        <p:spPr>
          <a:xfrm>
            <a:off x="10665984"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Conclusion</a:t>
            </a:r>
          </a:p>
        </p:txBody>
      </p:sp>
      <p:cxnSp>
        <p:nvCxnSpPr>
          <p:cNvPr id="25" name="Straight Connector 24">
            <a:extLst>
              <a:ext uri="{FF2B5EF4-FFF2-40B4-BE49-F238E27FC236}">
                <a16:creationId xmlns:a16="http://schemas.microsoft.com/office/drawing/2014/main" id="{78684311-8259-FFC9-FC1C-CDBC62489A36}"/>
              </a:ext>
            </a:extLst>
          </p:cNvPr>
          <p:cNvCxnSpPr>
            <a:cxnSpLocks/>
          </p:cNvCxnSpPr>
          <p:nvPr/>
        </p:nvCxnSpPr>
        <p:spPr>
          <a:xfrm>
            <a:off x="11647802"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A1E51C4-35C3-A864-82B1-049C9D006CB4}"/>
              </a:ext>
            </a:extLst>
          </p:cNvPr>
          <p:cNvSpPr txBox="1"/>
          <p:nvPr/>
        </p:nvSpPr>
        <p:spPr>
          <a:xfrm>
            <a:off x="1322713" y="53326"/>
            <a:ext cx="3265872" cy="707886"/>
          </a:xfrm>
          <a:prstGeom prst="rect">
            <a:avLst/>
          </a:prstGeom>
          <a:noFill/>
        </p:spPr>
        <p:txBody>
          <a:bodyPr wrap="square">
            <a:spAutoFit/>
          </a:bodyPr>
          <a:lstStyle/>
          <a:p>
            <a:r>
              <a:rPr lang="en-US" sz="4000" dirty="0">
                <a:solidFill>
                  <a:srgbClr val="085878"/>
                </a:solidFill>
                <a:latin typeface="#9Slide03 Talling" panose="02040603050506020204" pitchFamily="18" charset="0"/>
                <a:cs typeface="#9Slide03 Prompt Black" panose="00000A00000000000000" pitchFamily="2" charset="-34"/>
              </a:rPr>
              <a:t>4. EMPIRICAL RESULTS</a:t>
            </a:r>
          </a:p>
        </p:txBody>
      </p:sp>
      <p:sp>
        <p:nvSpPr>
          <p:cNvPr id="34" name="TextBox 33">
            <a:extLst>
              <a:ext uri="{FF2B5EF4-FFF2-40B4-BE49-F238E27FC236}">
                <a16:creationId xmlns:a16="http://schemas.microsoft.com/office/drawing/2014/main" id="{A93D4F07-E963-A15C-165B-5EB01A91DFA4}"/>
              </a:ext>
            </a:extLst>
          </p:cNvPr>
          <p:cNvSpPr txBox="1"/>
          <p:nvPr/>
        </p:nvSpPr>
        <p:spPr>
          <a:xfrm>
            <a:off x="6173193" y="5699912"/>
            <a:ext cx="4831246" cy="329129"/>
          </a:xfrm>
          <a:prstGeom prst="rect">
            <a:avLst/>
          </a:prstGeom>
          <a:noFill/>
        </p:spPr>
        <p:txBody>
          <a:bodyPr wrap="square" rtlCol="0">
            <a:spAutoFit/>
          </a:bodyPr>
          <a:lstStyle/>
          <a:p>
            <a:pPr algn="ctr">
              <a:lnSpc>
                <a:spcPct val="120000"/>
              </a:lnSpc>
            </a:pPr>
            <a:r>
              <a:rPr lang="en-US" sz="1400" b="1" i="1" dirty="0">
                <a:latin typeface="Inter 18pt" panose="02000503000000020004" pitchFamily="2" charset="0"/>
                <a:ea typeface="Inter 18pt" panose="02000503000000020004" pitchFamily="2" charset="0"/>
              </a:rPr>
              <a:t>Table 4: </a:t>
            </a:r>
            <a:r>
              <a:rPr lang="en-US" sz="1400" i="1" dirty="0">
                <a:latin typeface="Inter 18pt" panose="02000503000000020004" pitchFamily="2" charset="0"/>
                <a:ea typeface="Inter 18pt" panose="02000503000000020004" pitchFamily="2" charset="0"/>
              </a:rPr>
              <a:t>Baseline results and Endogeneity concerns</a:t>
            </a:r>
          </a:p>
        </p:txBody>
      </p:sp>
      <p:sp>
        <p:nvSpPr>
          <p:cNvPr id="30" name="Rectangle: Rounded Corners 29">
            <a:extLst>
              <a:ext uri="{FF2B5EF4-FFF2-40B4-BE49-F238E27FC236}">
                <a16:creationId xmlns:a16="http://schemas.microsoft.com/office/drawing/2014/main" id="{898A5C69-7A68-1702-FD58-B0BEDFAA5648}"/>
              </a:ext>
            </a:extLst>
          </p:cNvPr>
          <p:cNvSpPr/>
          <p:nvPr/>
        </p:nvSpPr>
        <p:spPr>
          <a:xfrm>
            <a:off x="5352149" y="793221"/>
            <a:ext cx="6473335" cy="4822718"/>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age11.png">
            <a:extLst>
              <a:ext uri="{FF2B5EF4-FFF2-40B4-BE49-F238E27FC236}">
                <a16:creationId xmlns:a16="http://schemas.microsoft.com/office/drawing/2014/main" id="{FB49DF41-1566-603C-8685-DA1222F616AD}"/>
              </a:ext>
            </a:extLst>
          </p:cNvPr>
          <p:cNvPicPr/>
          <p:nvPr/>
        </p:nvPicPr>
        <p:blipFill>
          <a:blip r:embed="rId2"/>
          <a:srcRect/>
          <a:stretch>
            <a:fillRect/>
          </a:stretch>
        </p:blipFill>
        <p:spPr>
          <a:xfrm>
            <a:off x="5467813" y="881982"/>
            <a:ext cx="6273493" cy="4642517"/>
          </a:xfrm>
          <a:prstGeom prst="rect">
            <a:avLst/>
          </a:prstGeom>
          <a:ln/>
        </p:spPr>
      </p:pic>
      <p:sp>
        <p:nvSpPr>
          <p:cNvPr id="29" name="TextBox 28">
            <a:extLst>
              <a:ext uri="{FF2B5EF4-FFF2-40B4-BE49-F238E27FC236}">
                <a16:creationId xmlns:a16="http://schemas.microsoft.com/office/drawing/2014/main" id="{69913FFA-CDB1-5174-CC03-247BA6D94FB3}"/>
              </a:ext>
            </a:extLst>
          </p:cNvPr>
          <p:cNvSpPr txBox="1"/>
          <p:nvPr/>
        </p:nvSpPr>
        <p:spPr>
          <a:xfrm>
            <a:off x="1550065" y="579171"/>
            <a:ext cx="3599786" cy="461665"/>
          </a:xfrm>
          <a:prstGeom prst="rect">
            <a:avLst/>
          </a:prstGeom>
          <a:noFill/>
        </p:spPr>
        <p:txBody>
          <a:bodyPr wrap="square">
            <a:spAutoFit/>
          </a:bodyPr>
          <a:lstStyle/>
          <a:p>
            <a:r>
              <a:rPr lang="en-US" sz="2400" dirty="0">
                <a:solidFill>
                  <a:srgbClr val="088093"/>
                </a:solidFill>
                <a:latin typeface="#9Slide03 Talling" panose="02040603050506020204" pitchFamily="18" charset="0"/>
                <a:cs typeface="#9Slide03 Prompt Black" panose="00000A00000000000000" pitchFamily="2" charset="-34"/>
              </a:rPr>
              <a:t>4. 3 Baseline - Endogeneity</a:t>
            </a:r>
          </a:p>
        </p:txBody>
      </p:sp>
      <p:pic>
        <p:nvPicPr>
          <p:cNvPr id="31" name="Picture 30">
            <a:extLst>
              <a:ext uri="{FF2B5EF4-FFF2-40B4-BE49-F238E27FC236}">
                <a16:creationId xmlns:a16="http://schemas.microsoft.com/office/drawing/2014/main" id="{F5A493C9-C661-AAFC-95DD-2AC130CA1E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sp>
        <p:nvSpPr>
          <p:cNvPr id="7" name="TextBox 6">
            <a:extLst>
              <a:ext uri="{FF2B5EF4-FFF2-40B4-BE49-F238E27FC236}">
                <a16:creationId xmlns:a16="http://schemas.microsoft.com/office/drawing/2014/main" id="{1B27A5C7-D186-F186-530C-9213769ABC77}"/>
              </a:ext>
            </a:extLst>
          </p:cNvPr>
          <p:cNvSpPr txBox="1"/>
          <p:nvPr/>
        </p:nvSpPr>
        <p:spPr>
          <a:xfrm>
            <a:off x="461936" y="1358531"/>
            <a:ext cx="4806035" cy="1908023"/>
          </a:xfrm>
          <a:prstGeom prst="rect">
            <a:avLst/>
          </a:prstGeom>
          <a:noFill/>
        </p:spPr>
        <p:txBody>
          <a:bodyPr wrap="square" rtlCol="0">
            <a:spAutoFit/>
          </a:bodyPr>
          <a:lstStyle/>
          <a:p>
            <a:pPr algn="just">
              <a:lnSpc>
                <a:spcPct val="120000"/>
              </a:lnSpc>
            </a:pPr>
            <a:r>
              <a:rPr lang="en-US" sz="2000" b="1" dirty="0">
                <a:solidFill>
                  <a:srgbClr val="3D85C6"/>
                </a:solidFill>
                <a:latin typeface="Inter 18pt" panose="02000503000000020004" pitchFamily="2" charset="0"/>
                <a:ea typeface="Inter 18pt" panose="02000503000000020004" pitchFamily="2" charset="0"/>
              </a:rPr>
              <a:t>Findings:</a:t>
            </a:r>
          </a:p>
          <a:p>
            <a:pPr marL="285750" indent="-285750" algn="just">
              <a:lnSpc>
                <a:spcPct val="120000"/>
              </a:lnSpc>
              <a:buFont typeface="Arial" panose="020B0604020202020204" pitchFamily="34" charset="0"/>
              <a:buChar char="•"/>
            </a:pPr>
            <a:r>
              <a:rPr lang="en-US" sz="2000" dirty="0">
                <a:latin typeface="Inter 18pt" panose="02000503000000020004" pitchFamily="2" charset="0"/>
                <a:ea typeface="Inter 18pt" panose="02000503000000020004" pitchFamily="2" charset="0"/>
              </a:rPr>
              <a:t>Climate change increase Firms’ Cash Holdings Adjustment Speed.</a:t>
            </a:r>
          </a:p>
          <a:p>
            <a:pPr marL="285750" indent="-285750" algn="just">
              <a:lnSpc>
                <a:spcPct val="120000"/>
              </a:lnSpc>
              <a:buFont typeface="Arial" panose="020B0604020202020204" pitchFamily="34" charset="0"/>
              <a:buChar char="•"/>
            </a:pPr>
            <a:r>
              <a:rPr lang="en-US" sz="2000" dirty="0">
                <a:latin typeface="Inter 18pt" panose="02000503000000020004" pitchFamily="2" charset="0"/>
                <a:ea typeface="Inter 18pt" panose="02000503000000020004" pitchFamily="2" charset="0"/>
              </a:rPr>
              <a:t>Endogeneity issues were controlled.</a:t>
            </a:r>
          </a:p>
          <a:p>
            <a:pPr marL="285750" indent="-285750" algn="just">
              <a:lnSpc>
                <a:spcPct val="120000"/>
              </a:lnSpc>
              <a:buFont typeface="Arial" panose="020B0604020202020204" pitchFamily="34" charset="0"/>
              <a:buChar char="•"/>
            </a:pPr>
            <a:endParaRPr lang="en-US" sz="2000" dirty="0">
              <a:latin typeface="Inter 18pt" panose="02000503000000020004" pitchFamily="2" charset="0"/>
              <a:ea typeface="Inter 18pt" panose="02000503000000020004" pitchFamily="2" charset="0"/>
            </a:endParaRPr>
          </a:p>
        </p:txBody>
      </p:sp>
      <p:sp>
        <p:nvSpPr>
          <p:cNvPr id="8" name="TextBox 7">
            <a:extLst>
              <a:ext uri="{FF2B5EF4-FFF2-40B4-BE49-F238E27FC236}">
                <a16:creationId xmlns:a16="http://schemas.microsoft.com/office/drawing/2014/main" id="{9682FBCE-D2C8-271C-2158-8BF4E1239CEC}"/>
              </a:ext>
            </a:extLst>
          </p:cNvPr>
          <p:cNvSpPr txBox="1"/>
          <p:nvPr/>
        </p:nvSpPr>
        <p:spPr>
          <a:xfrm>
            <a:off x="520995" y="3315658"/>
            <a:ext cx="4687915" cy="1538691"/>
          </a:xfrm>
          <a:prstGeom prst="rect">
            <a:avLst/>
          </a:prstGeom>
          <a:noFill/>
        </p:spPr>
        <p:txBody>
          <a:bodyPr wrap="square" rtlCol="0">
            <a:spAutoFit/>
          </a:bodyPr>
          <a:lstStyle/>
          <a:p>
            <a:pPr algn="just">
              <a:lnSpc>
                <a:spcPct val="120000"/>
              </a:lnSpc>
            </a:pPr>
            <a:r>
              <a:rPr lang="en-US" sz="2000" b="1" dirty="0">
                <a:solidFill>
                  <a:srgbClr val="3D85C6"/>
                </a:solidFill>
                <a:latin typeface="Inter 18pt" panose="02000503000000020004" pitchFamily="2" charset="0"/>
                <a:ea typeface="Inter 18pt" panose="02000503000000020004" pitchFamily="2" charset="0"/>
              </a:rPr>
              <a:t>Support </a:t>
            </a:r>
            <a:r>
              <a:rPr lang="en-US" sz="2000" b="1" dirty="0">
                <a:solidFill>
                  <a:srgbClr val="00368C"/>
                </a:solidFill>
                <a:latin typeface="Inter 18pt" panose="02000503000000020004" pitchFamily="2" charset="0"/>
                <a:ea typeface="Inter 18pt" panose="02000503000000020004" pitchFamily="2" charset="0"/>
              </a:rPr>
              <a:t>Hypothesis 1</a:t>
            </a:r>
          </a:p>
          <a:p>
            <a:pPr algn="just">
              <a:lnSpc>
                <a:spcPct val="120000"/>
              </a:lnSpc>
            </a:pPr>
            <a:r>
              <a:rPr lang="en-US" sz="2000" dirty="0">
                <a:latin typeface="Inter 18pt" panose="02000503000000020004" pitchFamily="2" charset="0"/>
                <a:ea typeface="Inter 18pt" panose="02000503000000020004" pitchFamily="2" charset="0"/>
              </a:rPr>
              <a:t>Climate change is </a:t>
            </a:r>
            <a:r>
              <a:rPr lang="en-US" sz="2000" b="1" dirty="0">
                <a:latin typeface="Inter 18pt" panose="02000503000000020004" pitchFamily="2" charset="0"/>
                <a:ea typeface="Inter 18pt" panose="02000503000000020004" pitchFamily="2" charset="0"/>
              </a:rPr>
              <a:t>positively associated</a:t>
            </a:r>
            <a:r>
              <a:rPr lang="en-US" sz="2000" dirty="0">
                <a:latin typeface="Inter 18pt" panose="02000503000000020004" pitchFamily="2" charset="0"/>
                <a:ea typeface="Inter 18pt" panose="02000503000000020004" pitchFamily="2" charset="0"/>
              </a:rPr>
              <a:t> with cash holdings adjustment speeds.</a:t>
            </a:r>
          </a:p>
        </p:txBody>
      </p:sp>
    </p:spTree>
    <p:extLst>
      <p:ext uri="{BB962C8B-B14F-4D97-AF65-F5344CB8AC3E}">
        <p14:creationId xmlns:p14="http://schemas.microsoft.com/office/powerpoint/2010/main" val="1738544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from="0" to="1" calcmode="lin" valueType="num">
                                      <p:cBhvr>
                                        <p:cTn id="7" dur="500" fill="hold">
                                          <p:stCondLst>
                                            <p:cond delay="0"/>
                                          </p:stCondLst>
                                        </p:cTn>
                                        <p:tgtEl>
                                          <p:spTgt spid="44"/>
                                        </p:tgtEl>
                                        <p:attrNameLst>
                                          <p:attrName>style.opacity</p:attrName>
                                        </p:attrNameLst>
                                      </p:cBhvr>
                                    </p:anim>
                                    <p:anim to="" calcmode="lin" valueType="num">
                                      <p:cBhvr>
                                        <p:cTn id="8" dur="500" fill="hold">
                                          <p:stCondLst>
                                            <p:cond delay="0"/>
                                          </p:stCondLst>
                                        </p:cTn>
                                        <p:tgtEl>
                                          <p:spTgt spid="44"/>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from="0" to="1" calcmode="lin" valueType="num">
                                      <p:cBhvr>
                                        <p:cTn id="11" dur="500" fill="hold">
                                          <p:stCondLst>
                                            <p:cond delay="0"/>
                                          </p:stCondLst>
                                        </p:cTn>
                                        <p:tgtEl>
                                          <p:spTgt spid="29"/>
                                        </p:tgtEl>
                                        <p:attrNameLst>
                                          <p:attrName>style.opacity</p:attrName>
                                        </p:attrNameLst>
                                      </p:cBhvr>
                                    </p:anim>
                                    <p:anim to="" calcmode="lin" valueType="num">
                                      <p:cBhvr>
                                        <p:cTn id="12" dur="500" fill="hold">
                                          <p:stCondLst>
                                            <p:cond delay="0"/>
                                          </p:stCondLst>
                                        </p:cTn>
                                        <p:tgtEl>
                                          <p:spTgt spid="29"/>
                                        </p:tgtEl>
                                        <p:attrNameLst>
                                          <p:attrName>ppt_y</p:attrName>
                                        </p:attrNameLst>
                                      </p:cBhvr>
                                      <p:tavLst>
                                        <p:tav tm="0" fmla="$">
                                          <p:val>
                                            <p:strVal val="#ppt_y-.05"/>
                                          </p:val>
                                        </p:tav>
                                        <p:tav tm="100000" fmla="$">
                                          <p:val>
                                            <p:strVal val="#ppt_y"/>
                                          </p:val>
                                        </p:tav>
                                      </p:tavLst>
                                    </p:anim>
                                  </p:childTnLst>
                                </p:cTn>
                              </p:par>
                              <p:par>
                                <p:cTn id="13" presetID="10" presetClass="entr" presetSubtype="0" accel="50000" decel="5000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to="" calcmode="lin" valueType="num">
                                      <p:cBhvr>
                                        <p:cTn id="15" dur="750" decel="100000" fill="hold">
                                          <p:stCondLst>
                                            <p:cond delay="0"/>
                                          </p:stCondLst>
                                        </p:cTn>
                                        <p:tgtEl>
                                          <p:spTgt spid="30"/>
                                        </p:tgtEl>
                                        <p:attrNameLst>
                                          <p:attrName>ppt_x</p:attrName>
                                        </p:attrNameLst>
                                      </p:cBhvr>
                                      <p:tavLst>
                                        <p:tav tm="0" fmla="$">
                                          <p:val>
                                            <p:strVal val="ppt_x-ppt_w/2"/>
                                          </p:val>
                                        </p:tav>
                                        <p:tav tm="100000" fmla="$">
                                          <p:val>
                                            <p:strVal val="#ppt_x"/>
                                          </p:val>
                                        </p:tav>
                                      </p:tavLst>
                                    </p:anim>
                                    <p:anim to="" calcmode="lin" valueType="num">
                                      <p:cBhvr>
                                        <p:cTn id="16" dur="750" decel="100000" fill="hold">
                                          <p:stCondLst>
                                            <p:cond delay="0"/>
                                          </p:stCondLst>
                                        </p:cTn>
                                        <p:tgtEl>
                                          <p:spTgt spid="30"/>
                                        </p:tgtEl>
                                        <p:attrNameLst>
                                          <p:attrName>ppt_y</p:attrName>
                                        </p:attrNameLst>
                                      </p:cBhvr>
                                      <p:tavLst>
                                        <p:tav tm="0" fmla="$">
                                          <p:val>
                                            <p:strVal val="ppt_y-ppt_h/2"/>
                                          </p:val>
                                        </p:tav>
                                        <p:tav tm="100000" fmla="$">
                                          <p:val>
                                            <p:strVal val="#ppt_y"/>
                                          </p:val>
                                        </p:tav>
                                      </p:tavLst>
                                    </p:anim>
                                    <p:animScale>
                                      <p:cBhvr>
                                        <p:cTn id="17" dur="750" decel="100000" fill="hold">
                                          <p:stCondLst>
                                            <p:cond delay="0"/>
                                          </p:stCondLst>
                                        </p:cTn>
                                        <p:tgtEl>
                                          <p:spTgt spid="30"/>
                                        </p:tgtEl>
                                      </p:cBhvr>
                                      <p:from x="0" y="0"/>
                                      <p:to x="100000" y="100000"/>
                                    </p:animScale>
                                    <p:anim from="0" to="1" calcmode="lin" valueType="num">
                                      <p:cBhvr>
                                        <p:cTn id="18" dur="150" fill="hold">
                                          <p:stCondLst>
                                            <p:cond delay="0"/>
                                          </p:stCondLst>
                                        </p:cTn>
                                        <p:tgtEl>
                                          <p:spTgt spid="30"/>
                                        </p:tgtEl>
                                        <p:attrNameLst>
                                          <p:attrName>style.opacity</p:attrName>
                                        </p:attrNameLst>
                                      </p:cBhvr>
                                    </p:anim>
                                  </p:childTnLst>
                                </p:cTn>
                              </p:par>
                              <p:par>
                                <p:cTn id="19" presetID="10" presetClass="entr" presetSubtype="0" decel="10000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from="0" to="1" calcmode="lin" valueType="num">
                                      <p:cBhvr>
                                        <p:cTn id="21" dur="1000" fill="hold">
                                          <p:stCondLst>
                                            <p:cond delay="0"/>
                                          </p:stCondLst>
                                        </p:cTn>
                                        <p:tgtEl>
                                          <p:spTgt spid="34"/>
                                        </p:tgtEl>
                                        <p:attrNameLst>
                                          <p:attrName>style.opacity</p:attrName>
                                        </p:attrNameLst>
                                      </p:cBhvr>
                                    </p:anim>
                                    <p:anim to="" calcmode="lin" valueType="num">
                                      <p:cBhvr>
                                        <p:cTn id="22" dur="1000" fill="hold">
                                          <p:stCondLst>
                                            <p:cond delay="0"/>
                                          </p:stCondLst>
                                        </p:cTn>
                                        <p:tgtEl>
                                          <p:spTgt spid="34"/>
                                        </p:tgtEl>
                                        <p:attrNameLst>
                                          <p:attrName>ppt_x</p:attrName>
                                        </p:attrNameLst>
                                      </p:cBhvr>
                                      <p:tavLst>
                                        <p:tav tm="0" fmla="$">
                                          <p:val>
                                            <p:strVal val="#ppt_x-.05"/>
                                          </p:val>
                                        </p:tav>
                                        <p:tav tm="100000" fmla="$">
                                          <p:val>
                                            <p:strVal val="#ppt_x"/>
                                          </p:val>
                                        </p:tav>
                                      </p:tavLst>
                                    </p:anim>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from="0" to="1" calcmode="lin" valueType="num">
                                      <p:cBhvr>
                                        <p:cTn id="28" dur="1000" fill="hold">
                                          <p:stCondLst>
                                            <p:cond delay="0"/>
                                          </p:stCondLst>
                                        </p:cTn>
                                        <p:tgtEl>
                                          <p:spTgt spid="7"/>
                                        </p:tgtEl>
                                        <p:attrNameLst>
                                          <p:attrName>style.opacity</p:attrName>
                                        </p:attrNameLst>
                                      </p:cBhvr>
                                    </p:anim>
                                    <p:anim to="" calcmode="lin" valueType="num">
                                      <p:cBhvr>
                                        <p:cTn id="29" dur="10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30" presetID="10" presetClass="entr" presetSubtype="0" decel="10000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from="0" to="1" calcmode="lin" valueType="num">
                                      <p:cBhvr>
                                        <p:cTn id="32" dur="1000" fill="hold">
                                          <p:stCondLst>
                                            <p:cond delay="0"/>
                                          </p:stCondLst>
                                        </p:cTn>
                                        <p:tgtEl>
                                          <p:spTgt spid="8"/>
                                        </p:tgtEl>
                                        <p:attrNameLst>
                                          <p:attrName>style.opacity</p:attrName>
                                        </p:attrNameLst>
                                      </p:cBhvr>
                                    </p:anim>
                                    <p:anim to="" calcmode="lin" valueType="num">
                                      <p:cBhvr>
                                        <p:cTn id="33" dur="100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34" grpId="0"/>
      <p:bldP spid="30" grpId="0" animBg="1"/>
      <p:bldP spid="29"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5392387-CA9C-61D1-C46E-FAA011EA55E9}"/>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25940676-EABB-561A-455D-3D8F04BF5ED6}"/>
              </a:ext>
            </a:extLst>
          </p:cNvPr>
          <p:cNvSpPr/>
          <p:nvPr/>
        </p:nvSpPr>
        <p:spPr>
          <a:xfrm>
            <a:off x="5036821" y="911090"/>
            <a:ext cx="6771716" cy="4887730"/>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298554C4-7963-6C22-4801-81EC9A541E8F}"/>
              </a:ext>
            </a:extLst>
          </p:cNvPr>
          <p:cNvGrpSpPr/>
          <p:nvPr/>
        </p:nvGrpSpPr>
        <p:grpSpPr>
          <a:xfrm>
            <a:off x="11133749" y="187210"/>
            <a:ext cx="810076" cy="304322"/>
            <a:chOff x="4879929" y="-887895"/>
            <a:chExt cx="810076" cy="304322"/>
          </a:xfrm>
        </p:grpSpPr>
        <p:sp>
          <p:nvSpPr>
            <p:cNvPr id="3" name="Rectangle: Top Corners Rounded 2">
              <a:extLst>
                <a:ext uri="{FF2B5EF4-FFF2-40B4-BE49-F238E27FC236}">
                  <a16:creationId xmlns:a16="http://schemas.microsoft.com/office/drawing/2014/main" id="{D8EE87D0-BCAD-8033-C039-A84DAED61805}"/>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Top Corners Rounded 3">
              <a:extLst>
                <a:ext uri="{FF2B5EF4-FFF2-40B4-BE49-F238E27FC236}">
                  <a16:creationId xmlns:a16="http://schemas.microsoft.com/office/drawing/2014/main" id="{16A5033A-02B2-8B2B-09B2-1E8C0872C936}"/>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84539803-BBB4-1651-C85C-E19123C0EEB0}"/>
                </a:ext>
              </a:extLst>
            </p:cNvPr>
            <p:cNvSpPr txBox="1"/>
            <p:nvPr/>
          </p:nvSpPr>
          <p:spPr>
            <a:xfrm>
              <a:off x="4919942" y="-880711"/>
              <a:ext cx="4050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Inter 18pt Black" panose="02000503000000020004" pitchFamily="2" charset="0"/>
                  <a:ea typeface="Inter 18pt Black" panose="02000503000000020004" pitchFamily="2" charset="0"/>
                  <a:cs typeface="+mn-cs"/>
                </a:rPr>
                <a:t>11</a:t>
              </a:r>
            </a:p>
          </p:txBody>
        </p:sp>
        <p:sp>
          <p:nvSpPr>
            <p:cNvPr id="6" name="TextBox 5">
              <a:extLst>
                <a:ext uri="{FF2B5EF4-FFF2-40B4-BE49-F238E27FC236}">
                  <a16:creationId xmlns:a16="http://schemas.microsoft.com/office/drawing/2014/main" id="{4DC27457-D752-BC85-BB40-7B15B710AD6B}"/>
                </a:ext>
              </a:extLst>
            </p:cNvPr>
            <p:cNvSpPr txBox="1"/>
            <p:nvPr/>
          </p:nvSpPr>
          <p:spPr>
            <a:xfrm>
              <a:off x="5275557" y="-874234"/>
              <a:ext cx="386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r 18pt Black" panose="02000503000000020004" pitchFamily="2" charset="0"/>
                  <a:ea typeface="Inter 18pt Black" panose="02000503000000020004" pitchFamily="2" charset="0"/>
                  <a:cs typeface="+mn-cs"/>
                </a:rPr>
                <a:t>15</a:t>
              </a:r>
            </a:p>
          </p:txBody>
        </p:sp>
      </p:grpSp>
      <p:cxnSp>
        <p:nvCxnSpPr>
          <p:cNvPr id="15" name="Straight Connector 14">
            <a:extLst>
              <a:ext uri="{FF2B5EF4-FFF2-40B4-BE49-F238E27FC236}">
                <a16:creationId xmlns:a16="http://schemas.microsoft.com/office/drawing/2014/main" id="{4EA90B87-F241-F338-D7AA-614F6FBEAD7A}"/>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396ACC6-72BE-19A8-421E-D741E388090F}"/>
              </a:ext>
            </a:extLst>
          </p:cNvPr>
          <p:cNvSpPr txBox="1"/>
          <p:nvPr/>
        </p:nvSpPr>
        <p:spPr>
          <a:xfrm>
            <a:off x="661877" y="6579238"/>
            <a:ext cx="10257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Introduction</a:t>
            </a:r>
          </a:p>
        </p:txBody>
      </p:sp>
      <p:cxnSp>
        <p:nvCxnSpPr>
          <p:cNvPr id="17" name="Straight Connector 16">
            <a:extLst>
              <a:ext uri="{FF2B5EF4-FFF2-40B4-BE49-F238E27FC236}">
                <a16:creationId xmlns:a16="http://schemas.microsoft.com/office/drawing/2014/main" id="{0F6A3290-F4A1-EEC2-2124-834AD009C664}"/>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5EB66840-281F-03F3-9542-D92E40D75074}"/>
              </a:ext>
            </a:extLst>
          </p:cNvPr>
          <p:cNvSpPr txBox="1"/>
          <p:nvPr/>
        </p:nvSpPr>
        <p:spPr>
          <a:xfrm>
            <a:off x="2984814" y="6579238"/>
            <a:ext cx="146372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Literature review</a:t>
            </a:r>
          </a:p>
        </p:txBody>
      </p:sp>
      <p:cxnSp>
        <p:nvCxnSpPr>
          <p:cNvPr id="19" name="Straight Connector 18">
            <a:extLst>
              <a:ext uri="{FF2B5EF4-FFF2-40B4-BE49-F238E27FC236}">
                <a16:creationId xmlns:a16="http://schemas.microsoft.com/office/drawing/2014/main" id="{11C7DD9F-8D69-1912-DC57-AEE8C73F1E3D}"/>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3380864-5C49-6703-0C2B-31F89DC6A3C6}"/>
              </a:ext>
            </a:extLst>
          </p:cNvPr>
          <p:cNvSpPr txBox="1"/>
          <p:nvPr/>
        </p:nvSpPr>
        <p:spPr>
          <a:xfrm>
            <a:off x="5615465" y="6579238"/>
            <a:ext cx="1276131" cy="261610"/>
          </a:xfrm>
          <a:prstGeom prst="rect">
            <a:avLst/>
          </a:prstGeom>
          <a:noFill/>
        </p:spPr>
        <p:txBody>
          <a:bodyPr wrap="square" rtlCol="0">
            <a:spAutoFit/>
          </a:bodyPr>
          <a:lstStyle>
            <a:defPPr>
              <a:defRPr lang="en-US"/>
            </a:defPPr>
            <a:lvl1pPr algn="ctr">
              <a:defRPr sz="1100">
                <a:latin typeface="Inter 18pt" panose="02000503000000020004" pitchFamily="2" charset="0"/>
                <a:ea typeface="Inter 18pt"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Methodology</a:t>
            </a:r>
          </a:p>
        </p:txBody>
      </p:sp>
      <p:cxnSp>
        <p:nvCxnSpPr>
          <p:cNvPr id="21" name="Straight Connector 20">
            <a:extLst>
              <a:ext uri="{FF2B5EF4-FFF2-40B4-BE49-F238E27FC236}">
                <a16:creationId xmlns:a16="http://schemas.microsoft.com/office/drawing/2014/main" id="{9CEF1892-D09C-FBF2-5F66-5FD20086FED1}"/>
              </a:ext>
            </a:extLst>
          </p:cNvPr>
          <p:cNvCxnSpPr>
            <a:cxnSpLocks/>
            <a:endCxn id="22" idx="1"/>
          </p:cNvCxnSpPr>
          <p:nvPr/>
        </p:nvCxnSpPr>
        <p:spPr>
          <a:xfrm>
            <a:off x="6763102" y="6710043"/>
            <a:ext cx="1401856"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4AB49CE-7358-0F33-C86A-B120DFD3A902}"/>
              </a:ext>
            </a:extLst>
          </p:cNvPr>
          <p:cNvSpPr txBox="1"/>
          <p:nvPr/>
        </p:nvSpPr>
        <p:spPr>
          <a:xfrm>
            <a:off x="8164958" y="6579238"/>
            <a:ext cx="1025769" cy="261610"/>
          </a:xfrm>
          <a:prstGeom prst="rect">
            <a:avLst/>
          </a:prstGeom>
          <a:noFill/>
        </p:spPr>
        <p:txBody>
          <a:bodyPr wrap="square" rtlCol="0">
            <a:spAutoFit/>
          </a:bodyPr>
          <a:lstStyle>
            <a:defPPr>
              <a:defRPr lang="en-US"/>
            </a:defPPr>
            <a:lvl1pPr algn="ctr">
              <a:defRPr sz="1100">
                <a:solidFill>
                  <a:srgbClr val="085878"/>
                </a:solidFill>
                <a:latin typeface="Inter 18pt Black" panose="02000503000000020004" pitchFamily="2" charset="0"/>
                <a:ea typeface="Inter 18pt Black"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85878"/>
                </a:solidFill>
                <a:effectLst/>
                <a:uLnTx/>
                <a:uFillTx/>
                <a:latin typeface="Inter 18pt Black" panose="02000503000000020004" pitchFamily="2" charset="0"/>
                <a:ea typeface="Inter 18pt Black" panose="02000503000000020004" pitchFamily="2" charset="0"/>
                <a:cs typeface="+mn-cs"/>
              </a:rPr>
              <a:t>Results</a:t>
            </a:r>
          </a:p>
        </p:txBody>
      </p:sp>
      <p:cxnSp>
        <p:nvCxnSpPr>
          <p:cNvPr id="23" name="Straight Connector 22">
            <a:extLst>
              <a:ext uri="{FF2B5EF4-FFF2-40B4-BE49-F238E27FC236}">
                <a16:creationId xmlns:a16="http://schemas.microsoft.com/office/drawing/2014/main" id="{C59D40FB-62C8-A678-3078-B611FF379FDA}"/>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A79FEB-9FE6-EEB5-7F3D-AAA40610E12D}"/>
              </a:ext>
            </a:extLst>
          </p:cNvPr>
          <p:cNvSpPr txBox="1"/>
          <p:nvPr/>
        </p:nvSpPr>
        <p:spPr>
          <a:xfrm>
            <a:off x="10665984" y="6579238"/>
            <a:ext cx="10257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Conclusion</a:t>
            </a:r>
          </a:p>
        </p:txBody>
      </p:sp>
      <p:cxnSp>
        <p:nvCxnSpPr>
          <p:cNvPr id="25" name="Straight Connector 24">
            <a:extLst>
              <a:ext uri="{FF2B5EF4-FFF2-40B4-BE49-F238E27FC236}">
                <a16:creationId xmlns:a16="http://schemas.microsoft.com/office/drawing/2014/main" id="{CC549B04-1060-E603-DD4F-220E5E95FF83}"/>
              </a:ext>
            </a:extLst>
          </p:cNvPr>
          <p:cNvCxnSpPr>
            <a:cxnSpLocks/>
          </p:cNvCxnSpPr>
          <p:nvPr/>
        </p:nvCxnSpPr>
        <p:spPr>
          <a:xfrm>
            <a:off x="11647802"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1C14DC68-1A1B-FB6B-429C-AE1B7A996A9B}"/>
              </a:ext>
            </a:extLst>
          </p:cNvPr>
          <p:cNvSpPr txBox="1"/>
          <p:nvPr/>
        </p:nvSpPr>
        <p:spPr>
          <a:xfrm>
            <a:off x="1020985" y="53326"/>
            <a:ext cx="3738312"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85878"/>
                </a:solidFill>
                <a:effectLst/>
                <a:uLnTx/>
                <a:uFillTx/>
                <a:latin typeface="#9Slide03 Talling" panose="02040603050506020204" pitchFamily="18" charset="0"/>
                <a:ea typeface="+mn-ea"/>
                <a:cs typeface="#9Slide03 Prompt Black" panose="00000A00000000000000" pitchFamily="2" charset="-34"/>
              </a:rPr>
              <a:t>4. EMPIRICAL RESULTS</a:t>
            </a:r>
          </a:p>
        </p:txBody>
      </p:sp>
      <p:sp>
        <p:nvSpPr>
          <p:cNvPr id="34" name="TextBox 33">
            <a:extLst>
              <a:ext uri="{FF2B5EF4-FFF2-40B4-BE49-F238E27FC236}">
                <a16:creationId xmlns:a16="http://schemas.microsoft.com/office/drawing/2014/main" id="{67754983-7359-829C-FBE6-A90AFA1A1C33}"/>
              </a:ext>
            </a:extLst>
          </p:cNvPr>
          <p:cNvSpPr txBox="1"/>
          <p:nvPr/>
        </p:nvSpPr>
        <p:spPr>
          <a:xfrm>
            <a:off x="6395045" y="6024464"/>
            <a:ext cx="4055265" cy="329129"/>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400" b="1" i="1" u="none" strike="noStrike" kern="1200" cap="none" spc="0" normalizeH="0" baseline="0" noProof="0" dirty="0">
                <a:ln>
                  <a:noFill/>
                </a:ln>
                <a:solidFill>
                  <a:prstClr val="black"/>
                </a:solidFill>
                <a:effectLst/>
                <a:uLnTx/>
                <a:uFillTx/>
                <a:latin typeface="Inter 18pt" panose="02000503000000020004" pitchFamily="2" charset="0"/>
                <a:ea typeface="Inter 18pt" panose="02000503000000020004" pitchFamily="2" charset="0"/>
                <a:cs typeface="+mn-cs"/>
              </a:rPr>
              <a:t>Table 5: </a:t>
            </a:r>
            <a:r>
              <a:rPr kumimoji="0" lang="en-US" sz="1400" b="0" i="1" u="none" strike="noStrike" kern="1200" cap="none" spc="0" normalizeH="0" baseline="0" noProof="0" dirty="0">
                <a:ln>
                  <a:noFill/>
                </a:ln>
                <a:solidFill>
                  <a:prstClr val="black"/>
                </a:solidFill>
                <a:effectLst/>
                <a:uLnTx/>
                <a:uFillTx/>
                <a:latin typeface="Inter 18pt" panose="02000503000000020004" pitchFamily="2" charset="0"/>
                <a:ea typeface="Inter 18pt" panose="02000503000000020004" pitchFamily="2" charset="0"/>
                <a:cs typeface="+mn-cs"/>
              </a:rPr>
              <a:t>The Cash holdings asymmetry</a:t>
            </a:r>
          </a:p>
        </p:txBody>
      </p:sp>
      <p:pic>
        <p:nvPicPr>
          <p:cNvPr id="28" name="image9.png">
            <a:extLst>
              <a:ext uri="{FF2B5EF4-FFF2-40B4-BE49-F238E27FC236}">
                <a16:creationId xmlns:a16="http://schemas.microsoft.com/office/drawing/2014/main" id="{E65E3E34-FF07-4EC2-5638-49FB9DC6A26B}"/>
              </a:ext>
            </a:extLst>
          </p:cNvPr>
          <p:cNvPicPr/>
          <p:nvPr/>
        </p:nvPicPr>
        <p:blipFill>
          <a:blip r:embed="rId2"/>
          <a:srcRect/>
          <a:stretch>
            <a:fillRect/>
          </a:stretch>
        </p:blipFill>
        <p:spPr>
          <a:xfrm>
            <a:off x="5166618" y="1033485"/>
            <a:ext cx="6512121" cy="4625340"/>
          </a:xfrm>
          <a:prstGeom prst="rect">
            <a:avLst/>
          </a:prstGeom>
          <a:ln/>
        </p:spPr>
      </p:pic>
      <p:pic>
        <p:nvPicPr>
          <p:cNvPr id="29" name="Picture 28">
            <a:extLst>
              <a:ext uri="{FF2B5EF4-FFF2-40B4-BE49-F238E27FC236}">
                <a16:creationId xmlns:a16="http://schemas.microsoft.com/office/drawing/2014/main" id="{EDF76D16-C9B3-99E6-A61D-F900B164BC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sp>
        <p:nvSpPr>
          <p:cNvPr id="32" name="TextBox 31">
            <a:extLst>
              <a:ext uri="{FF2B5EF4-FFF2-40B4-BE49-F238E27FC236}">
                <a16:creationId xmlns:a16="http://schemas.microsoft.com/office/drawing/2014/main" id="{E5D9D20A-CE8D-0E7A-FBA0-2A3C7FB487B5}"/>
              </a:ext>
            </a:extLst>
          </p:cNvPr>
          <p:cNvSpPr txBox="1"/>
          <p:nvPr/>
        </p:nvSpPr>
        <p:spPr>
          <a:xfrm>
            <a:off x="1550065" y="579171"/>
            <a:ext cx="3599786" cy="461665"/>
          </a:xfrm>
          <a:prstGeom prst="rect">
            <a:avLst/>
          </a:prstGeom>
          <a:noFill/>
        </p:spPr>
        <p:txBody>
          <a:bodyPr wrap="square">
            <a:spAutoFit/>
          </a:bodyPr>
          <a:lstStyle/>
          <a:p>
            <a:r>
              <a:rPr lang="en-US" sz="2400" dirty="0">
                <a:solidFill>
                  <a:srgbClr val="088093"/>
                </a:solidFill>
                <a:latin typeface="#9Slide03 Talling" panose="02040603050506020204" pitchFamily="18" charset="0"/>
                <a:cs typeface="#9Slide03 Prompt Black" panose="00000A00000000000000" pitchFamily="2" charset="-34"/>
              </a:rPr>
              <a:t>4. 4 Cross-sectional analysis</a:t>
            </a:r>
          </a:p>
        </p:txBody>
      </p:sp>
      <p:sp>
        <p:nvSpPr>
          <p:cNvPr id="7" name="TextBox 6">
            <a:extLst>
              <a:ext uri="{FF2B5EF4-FFF2-40B4-BE49-F238E27FC236}">
                <a16:creationId xmlns:a16="http://schemas.microsoft.com/office/drawing/2014/main" id="{C145DBB5-9499-7144-6016-990874BABBD4}"/>
              </a:ext>
            </a:extLst>
          </p:cNvPr>
          <p:cNvSpPr txBox="1"/>
          <p:nvPr/>
        </p:nvSpPr>
        <p:spPr>
          <a:xfrm>
            <a:off x="248175" y="1358531"/>
            <a:ext cx="4658849" cy="1538691"/>
          </a:xfrm>
          <a:prstGeom prst="rect">
            <a:avLst/>
          </a:prstGeom>
          <a:noFill/>
        </p:spPr>
        <p:txBody>
          <a:bodyPr wrap="square" rtlCol="0">
            <a:spAutoFit/>
          </a:bodyPr>
          <a:lstStyle/>
          <a:p>
            <a:pPr algn="just">
              <a:lnSpc>
                <a:spcPct val="120000"/>
              </a:lnSpc>
            </a:pPr>
            <a:r>
              <a:rPr lang="en-US" sz="2000" b="1" dirty="0">
                <a:solidFill>
                  <a:srgbClr val="3D85C6"/>
                </a:solidFill>
                <a:latin typeface="Inter 18pt" panose="02000503000000020004" pitchFamily="2" charset="0"/>
                <a:ea typeface="Inter 18pt" panose="02000503000000020004" pitchFamily="2" charset="0"/>
              </a:rPr>
              <a:t>Findings:</a:t>
            </a:r>
          </a:p>
          <a:p>
            <a:pPr algn="just">
              <a:lnSpc>
                <a:spcPct val="120000"/>
              </a:lnSpc>
            </a:pPr>
            <a:r>
              <a:rPr lang="en-US" sz="2000" dirty="0">
                <a:latin typeface="Inter 18pt" panose="02000503000000020004" pitchFamily="2" charset="0"/>
                <a:ea typeface="Inter 18pt" panose="02000503000000020004" pitchFamily="2" charset="0"/>
              </a:rPr>
              <a:t>Firms with </a:t>
            </a:r>
            <a:r>
              <a:rPr lang="en-US" sz="2000" b="1" dirty="0">
                <a:latin typeface="Inter 18pt" panose="02000503000000020004" pitchFamily="2" charset="0"/>
                <a:ea typeface="Inter 18pt" panose="02000503000000020004" pitchFamily="2" charset="0"/>
              </a:rPr>
              <a:t>cash deficits </a:t>
            </a:r>
            <a:r>
              <a:rPr lang="en-US" sz="2000" dirty="0">
                <a:latin typeface="Inter 18pt" panose="02000503000000020004" pitchFamily="2" charset="0"/>
                <a:ea typeface="Inter 18pt" panose="02000503000000020004" pitchFamily="2" charset="0"/>
              </a:rPr>
              <a:t>adjust faster their Cash Holdings compared to Firms with </a:t>
            </a:r>
            <a:r>
              <a:rPr lang="en-US" sz="2000" b="1" dirty="0">
                <a:latin typeface="Inter 18pt" panose="02000503000000020004" pitchFamily="2" charset="0"/>
                <a:ea typeface="Inter 18pt" panose="02000503000000020004" pitchFamily="2" charset="0"/>
              </a:rPr>
              <a:t>cash surpluses.</a:t>
            </a:r>
          </a:p>
        </p:txBody>
      </p:sp>
      <p:sp>
        <p:nvSpPr>
          <p:cNvPr id="8" name="TextBox 7">
            <a:extLst>
              <a:ext uri="{FF2B5EF4-FFF2-40B4-BE49-F238E27FC236}">
                <a16:creationId xmlns:a16="http://schemas.microsoft.com/office/drawing/2014/main" id="{C7A87835-D879-B361-DD99-BB9DAD77EBF8}"/>
              </a:ext>
            </a:extLst>
          </p:cNvPr>
          <p:cNvSpPr txBox="1"/>
          <p:nvPr/>
        </p:nvSpPr>
        <p:spPr>
          <a:xfrm>
            <a:off x="248175" y="3315658"/>
            <a:ext cx="4658849" cy="2646687"/>
          </a:xfrm>
          <a:prstGeom prst="rect">
            <a:avLst/>
          </a:prstGeom>
          <a:noFill/>
        </p:spPr>
        <p:txBody>
          <a:bodyPr wrap="square" rtlCol="0">
            <a:spAutoFit/>
          </a:bodyPr>
          <a:lstStyle/>
          <a:p>
            <a:pPr algn="just">
              <a:lnSpc>
                <a:spcPct val="120000"/>
              </a:lnSpc>
            </a:pPr>
            <a:r>
              <a:rPr lang="en-US" sz="2000" b="1" dirty="0">
                <a:solidFill>
                  <a:srgbClr val="3D85C6"/>
                </a:solidFill>
                <a:latin typeface="Inter 18pt" panose="02000503000000020004" pitchFamily="2" charset="0"/>
                <a:ea typeface="Inter 18pt" panose="02000503000000020004" pitchFamily="2" charset="0"/>
              </a:rPr>
              <a:t>Support </a:t>
            </a:r>
            <a:r>
              <a:rPr lang="en-US" sz="2000" b="1" dirty="0">
                <a:solidFill>
                  <a:srgbClr val="00368C"/>
                </a:solidFill>
                <a:latin typeface="Inter 18pt" panose="02000503000000020004" pitchFamily="2" charset="0"/>
                <a:ea typeface="Inter 18pt" panose="02000503000000020004" pitchFamily="2" charset="0"/>
              </a:rPr>
              <a:t>H</a:t>
            </a:r>
            <a:r>
              <a:rPr lang="en-US" sz="2000" b="1" i="1" dirty="0">
                <a:solidFill>
                  <a:srgbClr val="00368C"/>
                </a:solidFill>
                <a:latin typeface="Inter 18pt" panose="02000503000000020004" pitchFamily="2" charset="0"/>
                <a:ea typeface="Inter 18pt" panose="02000503000000020004" pitchFamily="2" charset="0"/>
              </a:rPr>
              <a:t>2a</a:t>
            </a:r>
            <a:r>
              <a:rPr lang="en-US" sz="2000" b="1" dirty="0">
                <a:solidFill>
                  <a:srgbClr val="3D85C6"/>
                </a:solidFill>
                <a:latin typeface="Inter 18pt" panose="02000503000000020004" pitchFamily="2" charset="0"/>
                <a:ea typeface="Inter 18pt" panose="02000503000000020004" pitchFamily="2" charset="0"/>
              </a:rPr>
              <a:t> and reject </a:t>
            </a:r>
            <a:r>
              <a:rPr lang="en-US" sz="2000" b="1" dirty="0">
                <a:solidFill>
                  <a:srgbClr val="00368C"/>
                </a:solidFill>
                <a:latin typeface="Inter 18pt" panose="02000503000000020004" pitchFamily="2" charset="0"/>
                <a:ea typeface="Inter 18pt" panose="02000503000000020004" pitchFamily="2" charset="0"/>
              </a:rPr>
              <a:t>H</a:t>
            </a:r>
            <a:r>
              <a:rPr lang="en-US" sz="2000" b="1" i="1" dirty="0">
                <a:solidFill>
                  <a:srgbClr val="00368C"/>
                </a:solidFill>
                <a:latin typeface="Inter 18pt" panose="02000503000000020004" pitchFamily="2" charset="0"/>
                <a:ea typeface="Inter 18pt" panose="02000503000000020004" pitchFamily="2" charset="0"/>
              </a:rPr>
              <a:t>2b</a:t>
            </a:r>
          </a:p>
          <a:p>
            <a:pPr algn="just">
              <a:lnSpc>
                <a:spcPct val="120000"/>
              </a:lnSpc>
              <a:spcAft>
                <a:spcPts val="300"/>
              </a:spcAft>
            </a:pPr>
            <a:r>
              <a:rPr lang="en-US" sz="2000" dirty="0">
                <a:latin typeface="Inter 18pt" panose="02000503000000020004" pitchFamily="2" charset="0"/>
                <a:ea typeface="Inter 18pt" panose="02000503000000020004" pitchFamily="2" charset="0"/>
              </a:rPr>
              <a:t>The positive association between climate change and cash holdings adjustment speed is </a:t>
            </a:r>
            <a:r>
              <a:rPr lang="en-US" sz="2000" b="1" dirty="0">
                <a:latin typeface="Inter 18pt" panose="02000503000000020004" pitchFamily="2" charset="0"/>
                <a:ea typeface="Inter 18pt" panose="02000503000000020004" pitchFamily="2" charset="0"/>
              </a:rPr>
              <a:t>more pronounced</a:t>
            </a:r>
            <a:r>
              <a:rPr lang="en-US" sz="2000" dirty="0">
                <a:latin typeface="Inter 18pt" panose="02000503000000020004" pitchFamily="2" charset="0"/>
                <a:ea typeface="Inter 18pt" panose="02000503000000020004" pitchFamily="2" charset="0"/>
              </a:rPr>
              <a:t> when cash holdings </a:t>
            </a:r>
            <a:r>
              <a:rPr lang="en-US" sz="2000" b="1" dirty="0">
                <a:latin typeface="Inter 18pt" panose="02000503000000020004" pitchFamily="2" charset="0"/>
                <a:ea typeface="Inter 18pt" panose="02000503000000020004" pitchFamily="2" charset="0"/>
              </a:rPr>
              <a:t>are below </a:t>
            </a:r>
            <a:r>
              <a:rPr lang="en-US" sz="2000" dirty="0">
                <a:latin typeface="Inter 18pt" panose="02000503000000020004" pitchFamily="2" charset="0"/>
                <a:ea typeface="Inter 18pt" panose="02000503000000020004" pitchFamily="2" charset="0"/>
              </a:rPr>
              <a:t>their target level compared to when they are above the target level.</a:t>
            </a:r>
          </a:p>
        </p:txBody>
      </p:sp>
    </p:spTree>
    <p:extLst>
      <p:ext uri="{BB962C8B-B14F-4D97-AF65-F5344CB8AC3E}">
        <p14:creationId xmlns:p14="http://schemas.microsoft.com/office/powerpoint/2010/main" val="3927956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from="0" to="1" calcmode="lin" valueType="num">
                                      <p:cBhvr>
                                        <p:cTn id="7" dur="500" fill="hold">
                                          <p:stCondLst>
                                            <p:cond delay="0"/>
                                          </p:stCondLst>
                                        </p:cTn>
                                        <p:tgtEl>
                                          <p:spTgt spid="44"/>
                                        </p:tgtEl>
                                        <p:attrNameLst>
                                          <p:attrName>style.opacity</p:attrName>
                                        </p:attrNameLst>
                                      </p:cBhvr>
                                    </p:anim>
                                    <p:anim to="" calcmode="lin" valueType="num">
                                      <p:cBhvr>
                                        <p:cTn id="8" dur="500" fill="hold">
                                          <p:stCondLst>
                                            <p:cond delay="0"/>
                                          </p:stCondLst>
                                        </p:cTn>
                                        <p:tgtEl>
                                          <p:spTgt spid="44"/>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from="0" to="1" calcmode="lin" valueType="num">
                                      <p:cBhvr>
                                        <p:cTn id="11" dur="500" fill="hold">
                                          <p:stCondLst>
                                            <p:cond delay="0"/>
                                          </p:stCondLst>
                                        </p:cTn>
                                        <p:tgtEl>
                                          <p:spTgt spid="32"/>
                                        </p:tgtEl>
                                        <p:attrNameLst>
                                          <p:attrName>style.opacity</p:attrName>
                                        </p:attrNameLst>
                                      </p:cBhvr>
                                    </p:anim>
                                    <p:anim to="" calcmode="lin" valueType="num">
                                      <p:cBhvr>
                                        <p:cTn id="12" dur="500" fill="hold">
                                          <p:stCondLst>
                                            <p:cond delay="0"/>
                                          </p:stCondLst>
                                        </p:cTn>
                                        <p:tgtEl>
                                          <p:spTgt spid="32"/>
                                        </p:tgtEl>
                                        <p:attrNameLst>
                                          <p:attrName>ppt_y</p:attrName>
                                        </p:attrNameLst>
                                      </p:cBhvr>
                                      <p:tavLst>
                                        <p:tav tm="0" fmla="$">
                                          <p:val>
                                            <p:strVal val="#ppt_y-.05"/>
                                          </p:val>
                                        </p:tav>
                                        <p:tav tm="100000" fmla="$">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accel="50000" decel="50000"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 to="" calcmode="lin" valueType="num">
                                      <p:cBhvr>
                                        <p:cTn id="18" dur="750" decel="100000" fill="hold">
                                          <p:stCondLst>
                                            <p:cond delay="0"/>
                                          </p:stCondLst>
                                        </p:cTn>
                                        <p:tgtEl>
                                          <p:spTgt spid="30"/>
                                        </p:tgtEl>
                                        <p:attrNameLst>
                                          <p:attrName>ppt_x</p:attrName>
                                        </p:attrNameLst>
                                      </p:cBhvr>
                                      <p:tavLst>
                                        <p:tav tm="0" fmla="$">
                                          <p:val>
                                            <p:strVal val="ppt_x-ppt_w/2"/>
                                          </p:val>
                                        </p:tav>
                                        <p:tav tm="100000" fmla="$">
                                          <p:val>
                                            <p:strVal val="#ppt_x"/>
                                          </p:val>
                                        </p:tav>
                                      </p:tavLst>
                                    </p:anim>
                                    <p:anim to="" calcmode="lin" valueType="num">
                                      <p:cBhvr>
                                        <p:cTn id="19" dur="750" decel="100000" fill="hold">
                                          <p:stCondLst>
                                            <p:cond delay="0"/>
                                          </p:stCondLst>
                                        </p:cTn>
                                        <p:tgtEl>
                                          <p:spTgt spid="30"/>
                                        </p:tgtEl>
                                        <p:attrNameLst>
                                          <p:attrName>ppt_y</p:attrName>
                                        </p:attrNameLst>
                                      </p:cBhvr>
                                      <p:tavLst>
                                        <p:tav tm="0" fmla="$">
                                          <p:val>
                                            <p:strVal val="ppt_y-ppt_h/2"/>
                                          </p:val>
                                        </p:tav>
                                        <p:tav tm="100000" fmla="$">
                                          <p:val>
                                            <p:strVal val="#ppt_y"/>
                                          </p:val>
                                        </p:tav>
                                      </p:tavLst>
                                    </p:anim>
                                    <p:animScale>
                                      <p:cBhvr>
                                        <p:cTn id="20" dur="750" decel="100000" fill="hold">
                                          <p:stCondLst>
                                            <p:cond delay="0"/>
                                          </p:stCondLst>
                                        </p:cTn>
                                        <p:tgtEl>
                                          <p:spTgt spid="30"/>
                                        </p:tgtEl>
                                      </p:cBhvr>
                                      <p:from x="0" y="0"/>
                                      <p:to x="100000" y="100000"/>
                                    </p:animScale>
                                    <p:anim from="0" to="1" calcmode="lin" valueType="num">
                                      <p:cBhvr>
                                        <p:cTn id="21" dur="150" fill="hold">
                                          <p:stCondLst>
                                            <p:cond delay="0"/>
                                          </p:stCondLst>
                                        </p:cTn>
                                        <p:tgtEl>
                                          <p:spTgt spid="30"/>
                                        </p:tgtEl>
                                        <p:attrNameLst>
                                          <p:attrName>style.opacity</p:attrName>
                                        </p:attrNameLst>
                                      </p:cBhvr>
                                    </p:anim>
                                  </p:childTnLst>
                                </p:cTn>
                              </p:par>
                              <p:par>
                                <p:cTn id="22" presetID="10" presetClass="entr" presetSubtype="0" decel="100000" fill="hold" grpId="0" nodeType="withEffect">
                                  <p:stCondLst>
                                    <p:cond delay="0"/>
                                  </p:stCondLst>
                                  <p:childTnLst>
                                    <p:set>
                                      <p:cBhvr>
                                        <p:cTn id="23" dur="1" fill="hold">
                                          <p:stCondLst>
                                            <p:cond delay="0"/>
                                          </p:stCondLst>
                                        </p:cTn>
                                        <p:tgtEl>
                                          <p:spTgt spid="34"/>
                                        </p:tgtEl>
                                        <p:attrNameLst>
                                          <p:attrName>style.visibility</p:attrName>
                                        </p:attrNameLst>
                                      </p:cBhvr>
                                      <p:to>
                                        <p:strVal val="visible"/>
                                      </p:to>
                                    </p:set>
                                    <p:anim from="0" to="1" calcmode="lin" valueType="num">
                                      <p:cBhvr>
                                        <p:cTn id="24" dur="1000" fill="hold">
                                          <p:stCondLst>
                                            <p:cond delay="0"/>
                                          </p:stCondLst>
                                        </p:cTn>
                                        <p:tgtEl>
                                          <p:spTgt spid="34"/>
                                        </p:tgtEl>
                                        <p:attrNameLst>
                                          <p:attrName>style.opacity</p:attrName>
                                        </p:attrNameLst>
                                      </p:cBhvr>
                                    </p:anim>
                                    <p:anim to="" calcmode="lin" valueType="num">
                                      <p:cBhvr>
                                        <p:cTn id="25" dur="1000" fill="hold">
                                          <p:stCondLst>
                                            <p:cond delay="0"/>
                                          </p:stCondLst>
                                        </p:cTn>
                                        <p:tgtEl>
                                          <p:spTgt spid="34"/>
                                        </p:tgtEl>
                                        <p:attrNameLst>
                                          <p:attrName>ppt_x</p:attrName>
                                        </p:attrNameLst>
                                      </p:cBhvr>
                                      <p:tavLst>
                                        <p:tav tm="0" fmla="$">
                                          <p:val>
                                            <p:strVal val="#ppt_x-.05"/>
                                          </p:val>
                                        </p:tav>
                                        <p:tav tm="100000" fmla="$">
                                          <p:val>
                                            <p:strVal val="#ppt_x"/>
                                          </p:val>
                                        </p:tav>
                                      </p:tavLst>
                                    </p:anim>
                                  </p:childTnLst>
                                </p:cTn>
                              </p:par>
                              <p:par>
                                <p:cTn id="26" presetID="10" presetClass="entr" presetSubtype="0"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from="0" to="1" calcmode="lin" valueType="num">
                                      <p:cBhvr>
                                        <p:cTn id="28" dur="1000" fill="hold">
                                          <p:stCondLst>
                                            <p:cond delay="0"/>
                                          </p:stCondLst>
                                        </p:cTn>
                                        <p:tgtEl>
                                          <p:spTgt spid="7"/>
                                        </p:tgtEl>
                                        <p:attrNameLst>
                                          <p:attrName>style.opacity</p:attrName>
                                        </p:attrNameLst>
                                      </p:cBhvr>
                                    </p:anim>
                                    <p:anim to="" calcmode="lin" valueType="num">
                                      <p:cBhvr>
                                        <p:cTn id="29" dur="10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30" presetID="10" presetClass="entr" presetSubtype="0" decel="10000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from="0" to="1" calcmode="lin" valueType="num">
                                      <p:cBhvr>
                                        <p:cTn id="32" dur="1000" fill="hold">
                                          <p:stCondLst>
                                            <p:cond delay="0"/>
                                          </p:stCondLst>
                                        </p:cTn>
                                        <p:tgtEl>
                                          <p:spTgt spid="8"/>
                                        </p:tgtEl>
                                        <p:attrNameLst>
                                          <p:attrName>style.opacity</p:attrName>
                                        </p:attrNameLst>
                                      </p:cBhvr>
                                    </p:anim>
                                    <p:anim to="" calcmode="lin" valueType="num">
                                      <p:cBhvr>
                                        <p:cTn id="33" dur="100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4" grpId="0"/>
      <p:bldP spid="34" grpId="0"/>
      <p:bldP spid="32" grpId="0"/>
      <p:bldP spid="7" grpId="0"/>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A032055-78B5-CE08-26AC-2A6B65A7E33A}"/>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86636414-1FA5-0718-C3AD-F684C4DF85B2}"/>
              </a:ext>
            </a:extLst>
          </p:cNvPr>
          <p:cNvSpPr/>
          <p:nvPr/>
        </p:nvSpPr>
        <p:spPr>
          <a:xfrm>
            <a:off x="4964301" y="1158440"/>
            <a:ext cx="6841717" cy="4755324"/>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BA04360D-F456-3C40-080C-51A18F30D372}"/>
              </a:ext>
            </a:extLst>
          </p:cNvPr>
          <p:cNvGrpSpPr/>
          <p:nvPr/>
        </p:nvGrpSpPr>
        <p:grpSpPr>
          <a:xfrm>
            <a:off x="11133749" y="187210"/>
            <a:ext cx="810076" cy="304322"/>
            <a:chOff x="4879929" y="-887895"/>
            <a:chExt cx="810076" cy="304322"/>
          </a:xfrm>
        </p:grpSpPr>
        <p:sp>
          <p:nvSpPr>
            <p:cNvPr id="3" name="Rectangle: Top Corners Rounded 2">
              <a:extLst>
                <a:ext uri="{FF2B5EF4-FFF2-40B4-BE49-F238E27FC236}">
                  <a16:creationId xmlns:a16="http://schemas.microsoft.com/office/drawing/2014/main" id="{76C50ACB-7F7A-5079-E2F1-AD104E7FF922}"/>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Top Corners Rounded 3">
              <a:extLst>
                <a:ext uri="{FF2B5EF4-FFF2-40B4-BE49-F238E27FC236}">
                  <a16:creationId xmlns:a16="http://schemas.microsoft.com/office/drawing/2014/main" id="{20C99195-2313-7940-5E52-D96EBC667CB7}"/>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BEDA5559-CA3A-FFA4-6417-6475C764E9EC}"/>
                </a:ext>
              </a:extLst>
            </p:cNvPr>
            <p:cNvSpPr txBox="1"/>
            <p:nvPr/>
          </p:nvSpPr>
          <p:spPr>
            <a:xfrm>
              <a:off x="4925048" y="-880711"/>
              <a:ext cx="4050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Inter 18pt Black" panose="02000503000000020004" pitchFamily="2" charset="0"/>
                  <a:ea typeface="Inter 18pt Black" panose="02000503000000020004" pitchFamily="2" charset="0"/>
                  <a:cs typeface="+mn-cs"/>
                </a:rPr>
                <a:t>12</a:t>
              </a:r>
            </a:p>
          </p:txBody>
        </p:sp>
        <p:sp>
          <p:nvSpPr>
            <p:cNvPr id="6" name="TextBox 5">
              <a:extLst>
                <a:ext uri="{FF2B5EF4-FFF2-40B4-BE49-F238E27FC236}">
                  <a16:creationId xmlns:a16="http://schemas.microsoft.com/office/drawing/2014/main" id="{A1243027-1B6F-B840-C557-0145A1C1E43D}"/>
                </a:ext>
              </a:extLst>
            </p:cNvPr>
            <p:cNvSpPr txBox="1"/>
            <p:nvPr/>
          </p:nvSpPr>
          <p:spPr>
            <a:xfrm>
              <a:off x="5275557" y="-874234"/>
              <a:ext cx="386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r 18pt Black" panose="02000503000000020004" pitchFamily="2" charset="0"/>
                  <a:ea typeface="Inter 18pt Black" panose="02000503000000020004" pitchFamily="2" charset="0"/>
                  <a:cs typeface="+mn-cs"/>
                </a:rPr>
                <a:t>15</a:t>
              </a:r>
            </a:p>
          </p:txBody>
        </p:sp>
      </p:grpSp>
      <p:cxnSp>
        <p:nvCxnSpPr>
          <p:cNvPr id="15" name="Straight Connector 14">
            <a:extLst>
              <a:ext uri="{FF2B5EF4-FFF2-40B4-BE49-F238E27FC236}">
                <a16:creationId xmlns:a16="http://schemas.microsoft.com/office/drawing/2014/main" id="{80684B68-E601-6427-2AEE-C9819AEFFCBA}"/>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40AE914-A8DA-1713-42D1-07B595F8CE9E}"/>
              </a:ext>
            </a:extLst>
          </p:cNvPr>
          <p:cNvSpPr txBox="1"/>
          <p:nvPr/>
        </p:nvSpPr>
        <p:spPr>
          <a:xfrm>
            <a:off x="661877" y="6579238"/>
            <a:ext cx="10257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Introduction</a:t>
            </a:r>
          </a:p>
        </p:txBody>
      </p:sp>
      <p:cxnSp>
        <p:nvCxnSpPr>
          <p:cNvPr id="17" name="Straight Connector 16">
            <a:extLst>
              <a:ext uri="{FF2B5EF4-FFF2-40B4-BE49-F238E27FC236}">
                <a16:creationId xmlns:a16="http://schemas.microsoft.com/office/drawing/2014/main" id="{D99F0162-560E-6F0F-014F-7919ABBEF1E1}"/>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7E2AA75-310D-4571-D464-2B2AFEFC542E}"/>
              </a:ext>
            </a:extLst>
          </p:cNvPr>
          <p:cNvSpPr txBox="1"/>
          <p:nvPr/>
        </p:nvSpPr>
        <p:spPr>
          <a:xfrm>
            <a:off x="2984814" y="6579238"/>
            <a:ext cx="146372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Literature review</a:t>
            </a:r>
          </a:p>
        </p:txBody>
      </p:sp>
      <p:cxnSp>
        <p:nvCxnSpPr>
          <p:cNvPr id="19" name="Straight Connector 18">
            <a:extLst>
              <a:ext uri="{FF2B5EF4-FFF2-40B4-BE49-F238E27FC236}">
                <a16:creationId xmlns:a16="http://schemas.microsoft.com/office/drawing/2014/main" id="{CCD8993F-772E-1648-8A75-61E08B872865}"/>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77375D1-9788-178D-431A-9D28BD9E5B35}"/>
              </a:ext>
            </a:extLst>
          </p:cNvPr>
          <p:cNvSpPr txBox="1"/>
          <p:nvPr/>
        </p:nvSpPr>
        <p:spPr>
          <a:xfrm>
            <a:off x="5615465" y="6579238"/>
            <a:ext cx="1276131" cy="261610"/>
          </a:xfrm>
          <a:prstGeom prst="rect">
            <a:avLst/>
          </a:prstGeom>
          <a:noFill/>
        </p:spPr>
        <p:txBody>
          <a:bodyPr wrap="square" rtlCol="0">
            <a:spAutoFit/>
          </a:bodyPr>
          <a:lstStyle>
            <a:defPPr>
              <a:defRPr lang="en-US"/>
            </a:defPPr>
            <a:lvl1pPr algn="ctr">
              <a:defRPr sz="1100">
                <a:latin typeface="Inter 18pt" panose="02000503000000020004" pitchFamily="2" charset="0"/>
                <a:ea typeface="Inter 18pt"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Methodology</a:t>
            </a:r>
          </a:p>
        </p:txBody>
      </p:sp>
      <p:cxnSp>
        <p:nvCxnSpPr>
          <p:cNvPr id="21" name="Straight Connector 20">
            <a:extLst>
              <a:ext uri="{FF2B5EF4-FFF2-40B4-BE49-F238E27FC236}">
                <a16:creationId xmlns:a16="http://schemas.microsoft.com/office/drawing/2014/main" id="{148671AB-1655-4819-2D2F-4E4E44698B7A}"/>
              </a:ext>
            </a:extLst>
          </p:cNvPr>
          <p:cNvCxnSpPr>
            <a:cxnSpLocks/>
            <a:endCxn id="22" idx="1"/>
          </p:cNvCxnSpPr>
          <p:nvPr/>
        </p:nvCxnSpPr>
        <p:spPr>
          <a:xfrm>
            <a:off x="6763102" y="6710043"/>
            <a:ext cx="1401856"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9815F79-7943-16D7-B06D-DDEC018EB67D}"/>
              </a:ext>
            </a:extLst>
          </p:cNvPr>
          <p:cNvSpPr txBox="1"/>
          <p:nvPr/>
        </p:nvSpPr>
        <p:spPr>
          <a:xfrm>
            <a:off x="8164958" y="6579238"/>
            <a:ext cx="1025769" cy="261610"/>
          </a:xfrm>
          <a:prstGeom prst="rect">
            <a:avLst/>
          </a:prstGeom>
          <a:noFill/>
        </p:spPr>
        <p:txBody>
          <a:bodyPr wrap="square" rtlCol="0">
            <a:spAutoFit/>
          </a:bodyPr>
          <a:lstStyle>
            <a:defPPr>
              <a:defRPr lang="en-US"/>
            </a:defPPr>
            <a:lvl1pPr algn="ctr">
              <a:defRPr sz="1100">
                <a:solidFill>
                  <a:srgbClr val="085878"/>
                </a:solidFill>
                <a:latin typeface="Inter 18pt Black" panose="02000503000000020004" pitchFamily="2" charset="0"/>
                <a:ea typeface="Inter 18pt Black"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85878"/>
                </a:solidFill>
                <a:effectLst/>
                <a:uLnTx/>
                <a:uFillTx/>
                <a:latin typeface="Inter 18pt Black" panose="02000503000000020004" pitchFamily="2" charset="0"/>
                <a:ea typeface="Inter 18pt Black" panose="02000503000000020004" pitchFamily="2" charset="0"/>
                <a:cs typeface="+mn-cs"/>
              </a:rPr>
              <a:t>Results</a:t>
            </a:r>
          </a:p>
        </p:txBody>
      </p:sp>
      <p:cxnSp>
        <p:nvCxnSpPr>
          <p:cNvPr id="23" name="Straight Connector 22">
            <a:extLst>
              <a:ext uri="{FF2B5EF4-FFF2-40B4-BE49-F238E27FC236}">
                <a16:creationId xmlns:a16="http://schemas.microsoft.com/office/drawing/2014/main" id="{A7B8760E-D690-E865-A269-9BBA21903034}"/>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11C91D1-5F64-9481-A680-DEDEF47A2A80}"/>
              </a:ext>
            </a:extLst>
          </p:cNvPr>
          <p:cNvSpPr txBox="1"/>
          <p:nvPr/>
        </p:nvSpPr>
        <p:spPr>
          <a:xfrm>
            <a:off x="10665984" y="6579238"/>
            <a:ext cx="10257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Conclusion</a:t>
            </a:r>
          </a:p>
        </p:txBody>
      </p:sp>
      <p:cxnSp>
        <p:nvCxnSpPr>
          <p:cNvPr id="25" name="Straight Connector 24">
            <a:extLst>
              <a:ext uri="{FF2B5EF4-FFF2-40B4-BE49-F238E27FC236}">
                <a16:creationId xmlns:a16="http://schemas.microsoft.com/office/drawing/2014/main" id="{7A19F3A9-B045-7D48-70B2-25EFCD1678FE}"/>
              </a:ext>
            </a:extLst>
          </p:cNvPr>
          <p:cNvCxnSpPr>
            <a:cxnSpLocks/>
          </p:cNvCxnSpPr>
          <p:nvPr/>
        </p:nvCxnSpPr>
        <p:spPr>
          <a:xfrm>
            <a:off x="11647802"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B84226B-0031-5BE7-285E-DE1541C88F44}"/>
              </a:ext>
            </a:extLst>
          </p:cNvPr>
          <p:cNvSpPr txBox="1"/>
          <p:nvPr/>
        </p:nvSpPr>
        <p:spPr>
          <a:xfrm flipH="1">
            <a:off x="4987109" y="6031368"/>
            <a:ext cx="6841717" cy="329129"/>
          </a:xfrm>
          <a:prstGeom prst="rect">
            <a:avLst/>
          </a:prstGeom>
          <a:noFill/>
        </p:spPr>
        <p:txBody>
          <a:bodyPr wrap="square" rtlCol="0">
            <a:spAutoFit/>
          </a:bodyPr>
          <a:lstStyle/>
          <a:p>
            <a:pPr lvl="0" algn="ctr">
              <a:lnSpc>
                <a:spcPct val="120000"/>
              </a:lnSpc>
              <a:defRPr/>
            </a:pPr>
            <a:r>
              <a:rPr kumimoji="0" lang="en-US" sz="1400" b="1" i="1" u="none" strike="noStrike" kern="1200" cap="none" spc="0" normalizeH="0" baseline="0" noProof="0" dirty="0">
                <a:ln>
                  <a:noFill/>
                </a:ln>
                <a:solidFill>
                  <a:prstClr val="black"/>
                </a:solidFill>
                <a:effectLst/>
                <a:uLnTx/>
                <a:uFillTx/>
                <a:latin typeface="Inter 18pt" panose="02000503000000020004" pitchFamily="2" charset="0"/>
                <a:ea typeface="Inter 18pt" panose="02000503000000020004" pitchFamily="2" charset="0"/>
                <a:cs typeface="+mn-cs"/>
              </a:rPr>
              <a:t>Table 6: </a:t>
            </a:r>
            <a:r>
              <a:rPr lang="en-US" sz="1400" i="1" dirty="0">
                <a:solidFill>
                  <a:prstClr val="black"/>
                </a:solidFill>
                <a:latin typeface="Inter 18pt" panose="02000503000000020004" pitchFamily="2" charset="0"/>
                <a:ea typeface="Inter 18pt" panose="02000503000000020004" pitchFamily="2" charset="0"/>
              </a:rPr>
              <a:t>The role of Environmental policy stringency and Financial constraints </a:t>
            </a:r>
            <a:endParaRPr kumimoji="0" lang="en-US" sz="1400" b="0" i="1" u="none" strike="noStrike" kern="1200" cap="none" spc="0" normalizeH="0" baseline="0" noProof="0" dirty="0">
              <a:ln>
                <a:noFill/>
              </a:ln>
              <a:solidFill>
                <a:prstClr val="black"/>
              </a:solidFill>
              <a:effectLst/>
              <a:uLnTx/>
              <a:uFillTx/>
              <a:latin typeface="Inter 18pt" panose="02000503000000020004" pitchFamily="2" charset="0"/>
              <a:ea typeface="Inter 18pt" panose="02000503000000020004" pitchFamily="2" charset="0"/>
              <a:cs typeface="+mn-cs"/>
            </a:endParaRPr>
          </a:p>
        </p:txBody>
      </p:sp>
      <p:pic>
        <p:nvPicPr>
          <p:cNvPr id="26" name="image13.png">
            <a:extLst>
              <a:ext uri="{FF2B5EF4-FFF2-40B4-BE49-F238E27FC236}">
                <a16:creationId xmlns:a16="http://schemas.microsoft.com/office/drawing/2014/main" id="{89A90708-0FD8-064B-F816-6DF580765A55}"/>
              </a:ext>
            </a:extLst>
          </p:cNvPr>
          <p:cNvPicPr/>
          <p:nvPr/>
        </p:nvPicPr>
        <p:blipFill>
          <a:blip r:embed="rId2"/>
          <a:srcRect/>
          <a:stretch>
            <a:fillRect/>
          </a:stretch>
        </p:blipFill>
        <p:spPr>
          <a:xfrm>
            <a:off x="5124184" y="1267672"/>
            <a:ext cx="6567569" cy="4554722"/>
          </a:xfrm>
          <a:prstGeom prst="rect">
            <a:avLst/>
          </a:prstGeom>
        </p:spPr>
      </p:pic>
      <p:pic>
        <p:nvPicPr>
          <p:cNvPr id="29" name="Picture 28">
            <a:extLst>
              <a:ext uri="{FF2B5EF4-FFF2-40B4-BE49-F238E27FC236}">
                <a16:creationId xmlns:a16="http://schemas.microsoft.com/office/drawing/2014/main" id="{88EED0D9-A209-129D-692F-537A53CC28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sp>
        <p:nvSpPr>
          <p:cNvPr id="31" name="TextBox 30">
            <a:extLst>
              <a:ext uri="{FF2B5EF4-FFF2-40B4-BE49-F238E27FC236}">
                <a16:creationId xmlns:a16="http://schemas.microsoft.com/office/drawing/2014/main" id="{6D1F6D41-9ACC-98C4-869E-6E1862735A04}"/>
              </a:ext>
            </a:extLst>
          </p:cNvPr>
          <p:cNvSpPr txBox="1"/>
          <p:nvPr/>
        </p:nvSpPr>
        <p:spPr>
          <a:xfrm>
            <a:off x="1020985" y="53326"/>
            <a:ext cx="3738312"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85878"/>
                </a:solidFill>
                <a:effectLst/>
                <a:uLnTx/>
                <a:uFillTx/>
                <a:latin typeface="#9Slide03 Talling" panose="02040603050506020204" pitchFamily="18" charset="0"/>
                <a:ea typeface="+mn-ea"/>
                <a:cs typeface="#9Slide03 Prompt Black" panose="00000A00000000000000" pitchFamily="2" charset="-34"/>
              </a:rPr>
              <a:t>4. EMPIRICAL RESULTS</a:t>
            </a:r>
          </a:p>
        </p:txBody>
      </p:sp>
      <p:sp>
        <p:nvSpPr>
          <p:cNvPr id="32" name="TextBox 31">
            <a:extLst>
              <a:ext uri="{FF2B5EF4-FFF2-40B4-BE49-F238E27FC236}">
                <a16:creationId xmlns:a16="http://schemas.microsoft.com/office/drawing/2014/main" id="{AA158F3D-C71B-BFEB-E32B-887D475B68F0}"/>
              </a:ext>
            </a:extLst>
          </p:cNvPr>
          <p:cNvSpPr txBox="1"/>
          <p:nvPr/>
        </p:nvSpPr>
        <p:spPr>
          <a:xfrm>
            <a:off x="1550065" y="579171"/>
            <a:ext cx="3599786" cy="461665"/>
          </a:xfrm>
          <a:prstGeom prst="rect">
            <a:avLst/>
          </a:prstGeom>
          <a:noFill/>
        </p:spPr>
        <p:txBody>
          <a:bodyPr wrap="square">
            <a:spAutoFit/>
          </a:bodyPr>
          <a:lstStyle/>
          <a:p>
            <a:r>
              <a:rPr lang="en-US" sz="2400" dirty="0">
                <a:solidFill>
                  <a:srgbClr val="088093"/>
                </a:solidFill>
                <a:latin typeface="#9Slide03 Talling" panose="02040603050506020204" pitchFamily="18" charset="0"/>
                <a:cs typeface="#9Slide03 Prompt Black" panose="00000A00000000000000" pitchFamily="2" charset="-34"/>
              </a:rPr>
              <a:t>4. 4 Cross-sectional analysis</a:t>
            </a:r>
          </a:p>
        </p:txBody>
      </p:sp>
      <p:sp>
        <p:nvSpPr>
          <p:cNvPr id="7" name="TextBox 6">
            <a:extLst>
              <a:ext uri="{FF2B5EF4-FFF2-40B4-BE49-F238E27FC236}">
                <a16:creationId xmlns:a16="http://schemas.microsoft.com/office/drawing/2014/main" id="{2A1E808C-F8E5-0A02-7A9D-13F9B18DEE47}"/>
              </a:ext>
            </a:extLst>
          </p:cNvPr>
          <p:cNvSpPr txBox="1"/>
          <p:nvPr/>
        </p:nvSpPr>
        <p:spPr>
          <a:xfrm>
            <a:off x="248175" y="1039570"/>
            <a:ext cx="4658849" cy="2277355"/>
          </a:xfrm>
          <a:prstGeom prst="rect">
            <a:avLst/>
          </a:prstGeom>
          <a:noFill/>
        </p:spPr>
        <p:txBody>
          <a:bodyPr wrap="square" rtlCol="0">
            <a:spAutoFit/>
          </a:bodyPr>
          <a:lstStyle/>
          <a:p>
            <a:pPr algn="just">
              <a:lnSpc>
                <a:spcPct val="120000"/>
              </a:lnSpc>
            </a:pPr>
            <a:r>
              <a:rPr lang="en-US" sz="2000" b="1" dirty="0">
                <a:solidFill>
                  <a:srgbClr val="3D85C6"/>
                </a:solidFill>
                <a:latin typeface="Inter 18pt" panose="02000503000000020004" pitchFamily="2" charset="0"/>
                <a:ea typeface="Inter 18pt" panose="02000503000000020004" pitchFamily="2" charset="0"/>
              </a:rPr>
              <a:t>Findings:</a:t>
            </a:r>
          </a:p>
          <a:p>
            <a:pPr algn="just">
              <a:lnSpc>
                <a:spcPct val="120000"/>
              </a:lnSpc>
            </a:pPr>
            <a:r>
              <a:rPr lang="en-US" sz="2000" dirty="0">
                <a:latin typeface="Inter 18pt" panose="02000503000000020004" pitchFamily="2" charset="0"/>
                <a:ea typeface="Inter 18pt" panose="02000503000000020004" pitchFamily="2" charset="0"/>
              </a:rPr>
              <a:t>Firms exposed to climate change faced </a:t>
            </a:r>
            <a:r>
              <a:rPr lang="en-US" sz="2000" b="1" dirty="0">
                <a:latin typeface="Inter 18pt" panose="02000503000000020004" pitchFamily="2" charset="0"/>
                <a:ea typeface="Inter 18pt" panose="02000503000000020004" pitchFamily="2" charset="0"/>
              </a:rPr>
              <a:t>intensively faster adjustments</a:t>
            </a:r>
            <a:r>
              <a:rPr lang="en-US" sz="2000" dirty="0">
                <a:latin typeface="Inter 18pt" panose="02000503000000020004" pitchFamily="2" charset="0"/>
                <a:ea typeface="Inter 18pt" panose="02000503000000020004" pitchFamily="2" charset="0"/>
              </a:rPr>
              <a:t> when influenced by both stricter environmental policies and greater financial constraints.</a:t>
            </a:r>
            <a:endParaRPr lang="en-US" sz="2000" b="1" dirty="0">
              <a:solidFill>
                <a:srgbClr val="3D85C6"/>
              </a:solidFill>
              <a:latin typeface="Inter 18pt" panose="02000503000000020004" pitchFamily="2" charset="0"/>
              <a:ea typeface="Inter 18pt" panose="02000503000000020004" pitchFamily="2" charset="0"/>
            </a:endParaRPr>
          </a:p>
        </p:txBody>
      </p:sp>
      <p:sp>
        <p:nvSpPr>
          <p:cNvPr id="8" name="TextBox 7">
            <a:extLst>
              <a:ext uri="{FF2B5EF4-FFF2-40B4-BE49-F238E27FC236}">
                <a16:creationId xmlns:a16="http://schemas.microsoft.com/office/drawing/2014/main" id="{3EA44DE9-D089-9F39-DD35-8BC45792566F}"/>
              </a:ext>
            </a:extLst>
          </p:cNvPr>
          <p:cNvSpPr txBox="1"/>
          <p:nvPr/>
        </p:nvSpPr>
        <p:spPr>
          <a:xfrm>
            <a:off x="248175" y="3315658"/>
            <a:ext cx="4658849" cy="2646687"/>
          </a:xfrm>
          <a:prstGeom prst="rect">
            <a:avLst/>
          </a:prstGeom>
          <a:noFill/>
        </p:spPr>
        <p:txBody>
          <a:bodyPr wrap="square" rtlCol="0">
            <a:spAutoFit/>
          </a:bodyPr>
          <a:lstStyle/>
          <a:p>
            <a:pPr algn="just">
              <a:lnSpc>
                <a:spcPct val="120000"/>
              </a:lnSpc>
            </a:pPr>
            <a:r>
              <a:rPr lang="en-US" sz="2000" b="1" dirty="0">
                <a:solidFill>
                  <a:srgbClr val="3D85C6"/>
                </a:solidFill>
                <a:latin typeface="Inter 18pt" panose="02000503000000020004" pitchFamily="2" charset="0"/>
                <a:ea typeface="Inter 18pt" panose="02000503000000020004" pitchFamily="2" charset="0"/>
              </a:rPr>
              <a:t>Support </a:t>
            </a:r>
            <a:r>
              <a:rPr lang="en-US" sz="2000" b="1" dirty="0">
                <a:solidFill>
                  <a:srgbClr val="00368C"/>
                </a:solidFill>
                <a:latin typeface="Inter 18pt" panose="02000503000000020004" pitchFamily="2" charset="0"/>
                <a:ea typeface="Inter 18pt" panose="02000503000000020004" pitchFamily="2" charset="0"/>
              </a:rPr>
              <a:t>Hypothesis 3</a:t>
            </a:r>
            <a:r>
              <a:rPr lang="en-US" sz="2000" b="1" dirty="0">
                <a:solidFill>
                  <a:srgbClr val="3D85C6"/>
                </a:solidFill>
                <a:latin typeface="Inter 18pt" panose="02000503000000020004" pitchFamily="2" charset="0"/>
                <a:ea typeface="Inter 18pt" panose="02000503000000020004" pitchFamily="2" charset="0"/>
              </a:rPr>
              <a:t> and </a:t>
            </a:r>
            <a:r>
              <a:rPr lang="en-US" sz="2000" b="1" dirty="0">
                <a:solidFill>
                  <a:srgbClr val="00368C"/>
                </a:solidFill>
                <a:latin typeface="Inter 18pt" panose="02000503000000020004" pitchFamily="2" charset="0"/>
                <a:ea typeface="Inter 18pt" panose="02000503000000020004" pitchFamily="2" charset="0"/>
              </a:rPr>
              <a:t>4</a:t>
            </a:r>
          </a:p>
          <a:p>
            <a:pPr algn="just">
              <a:lnSpc>
                <a:spcPct val="120000"/>
              </a:lnSpc>
            </a:pPr>
            <a:r>
              <a:rPr lang="en-US" sz="2000" dirty="0">
                <a:latin typeface="Inter 18pt" panose="02000503000000020004" pitchFamily="2" charset="0"/>
                <a:ea typeface="Inter 18pt" panose="02000503000000020004" pitchFamily="2" charset="0"/>
              </a:rPr>
              <a:t>The positive relation between climate change and cash holdings adjustment speeds is </a:t>
            </a:r>
            <a:r>
              <a:rPr lang="en-US" sz="2000" b="1" dirty="0">
                <a:latin typeface="Inter 18pt" panose="02000503000000020004" pitchFamily="2" charset="0"/>
                <a:ea typeface="Inter 18pt" panose="02000503000000020004" pitchFamily="2" charset="0"/>
              </a:rPr>
              <a:t>more pronounced </a:t>
            </a:r>
            <a:r>
              <a:rPr lang="en-US" sz="2000" dirty="0">
                <a:latin typeface="Inter 18pt" panose="02000503000000020004" pitchFamily="2" charset="0"/>
                <a:ea typeface="Inter 18pt" panose="02000503000000020004" pitchFamily="2" charset="0"/>
              </a:rPr>
              <a:t>for firms with a higher degree of financial constraints or in nations with higher environmental policy stringency.</a:t>
            </a:r>
            <a:endParaRPr lang="en-US" sz="2000" b="1" dirty="0">
              <a:latin typeface="Inter 18pt" panose="02000503000000020004" pitchFamily="2" charset="0"/>
              <a:ea typeface="Inter 18pt" panose="02000503000000020004" pitchFamily="2" charset="0"/>
            </a:endParaRPr>
          </a:p>
        </p:txBody>
      </p:sp>
    </p:spTree>
    <p:extLst>
      <p:ext uri="{BB962C8B-B14F-4D97-AF65-F5344CB8AC3E}">
        <p14:creationId xmlns:p14="http://schemas.microsoft.com/office/powerpoint/2010/main" val="3775353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from="0" to="1" calcmode="lin" valueType="num">
                                      <p:cBhvr>
                                        <p:cTn id="7" dur="500" fill="hold">
                                          <p:stCondLst>
                                            <p:cond delay="0"/>
                                          </p:stCondLst>
                                        </p:cTn>
                                        <p:tgtEl>
                                          <p:spTgt spid="31"/>
                                        </p:tgtEl>
                                        <p:attrNameLst>
                                          <p:attrName>style.opacity</p:attrName>
                                        </p:attrNameLst>
                                      </p:cBhvr>
                                    </p:anim>
                                    <p:anim to="" calcmode="lin" valueType="num">
                                      <p:cBhvr>
                                        <p:cTn id="8" dur="500" fill="hold">
                                          <p:stCondLst>
                                            <p:cond delay="0"/>
                                          </p:stCondLst>
                                        </p:cTn>
                                        <p:tgtEl>
                                          <p:spTgt spid="31"/>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from="0" to="1" calcmode="lin" valueType="num">
                                      <p:cBhvr>
                                        <p:cTn id="11" dur="500" fill="hold">
                                          <p:stCondLst>
                                            <p:cond delay="0"/>
                                          </p:stCondLst>
                                        </p:cTn>
                                        <p:tgtEl>
                                          <p:spTgt spid="32"/>
                                        </p:tgtEl>
                                        <p:attrNameLst>
                                          <p:attrName>style.opacity</p:attrName>
                                        </p:attrNameLst>
                                      </p:cBhvr>
                                    </p:anim>
                                    <p:anim to="" calcmode="lin" valueType="num">
                                      <p:cBhvr>
                                        <p:cTn id="12" dur="500" fill="hold">
                                          <p:stCondLst>
                                            <p:cond delay="0"/>
                                          </p:stCondLst>
                                        </p:cTn>
                                        <p:tgtEl>
                                          <p:spTgt spid="32"/>
                                        </p:tgtEl>
                                        <p:attrNameLst>
                                          <p:attrName>ppt_y</p:attrName>
                                        </p:attrNameLst>
                                      </p:cBhvr>
                                      <p:tavLst>
                                        <p:tav tm="0" fmla="$">
                                          <p:val>
                                            <p:strVal val="#ppt_y-.05"/>
                                          </p:val>
                                        </p:tav>
                                        <p:tav tm="100000" fmla="$">
                                          <p:val>
                                            <p:strVal val="#ppt_y"/>
                                          </p:val>
                                        </p:tav>
                                      </p:tavLst>
                                    </p:anim>
                                  </p:childTnLst>
                                </p:cTn>
                              </p:par>
                              <p:par>
                                <p:cTn id="13" presetID="10" presetClass="entr" presetSubtype="0" accel="50000" decel="5000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to="" calcmode="lin" valueType="num">
                                      <p:cBhvr>
                                        <p:cTn id="15" dur="750" decel="100000" fill="hold">
                                          <p:stCondLst>
                                            <p:cond delay="0"/>
                                          </p:stCondLst>
                                        </p:cTn>
                                        <p:tgtEl>
                                          <p:spTgt spid="30"/>
                                        </p:tgtEl>
                                        <p:attrNameLst>
                                          <p:attrName>ppt_x</p:attrName>
                                        </p:attrNameLst>
                                      </p:cBhvr>
                                      <p:tavLst>
                                        <p:tav tm="0" fmla="$">
                                          <p:val>
                                            <p:strVal val="ppt_x-ppt_w/2"/>
                                          </p:val>
                                        </p:tav>
                                        <p:tav tm="100000" fmla="$">
                                          <p:val>
                                            <p:strVal val="#ppt_x"/>
                                          </p:val>
                                        </p:tav>
                                      </p:tavLst>
                                    </p:anim>
                                    <p:anim to="" calcmode="lin" valueType="num">
                                      <p:cBhvr>
                                        <p:cTn id="16" dur="750" decel="100000" fill="hold">
                                          <p:stCondLst>
                                            <p:cond delay="0"/>
                                          </p:stCondLst>
                                        </p:cTn>
                                        <p:tgtEl>
                                          <p:spTgt spid="30"/>
                                        </p:tgtEl>
                                        <p:attrNameLst>
                                          <p:attrName>ppt_y</p:attrName>
                                        </p:attrNameLst>
                                      </p:cBhvr>
                                      <p:tavLst>
                                        <p:tav tm="0" fmla="$">
                                          <p:val>
                                            <p:strVal val="ppt_y-ppt_h/2"/>
                                          </p:val>
                                        </p:tav>
                                        <p:tav tm="100000" fmla="$">
                                          <p:val>
                                            <p:strVal val="#ppt_y"/>
                                          </p:val>
                                        </p:tav>
                                      </p:tavLst>
                                    </p:anim>
                                    <p:animScale>
                                      <p:cBhvr>
                                        <p:cTn id="17" dur="750" decel="100000" fill="hold">
                                          <p:stCondLst>
                                            <p:cond delay="0"/>
                                          </p:stCondLst>
                                        </p:cTn>
                                        <p:tgtEl>
                                          <p:spTgt spid="30"/>
                                        </p:tgtEl>
                                      </p:cBhvr>
                                      <p:from x="0" y="0"/>
                                      <p:to x="100000" y="100000"/>
                                    </p:animScale>
                                    <p:anim from="0" to="1" calcmode="lin" valueType="num">
                                      <p:cBhvr>
                                        <p:cTn id="18" dur="150" fill="hold">
                                          <p:stCondLst>
                                            <p:cond delay="0"/>
                                          </p:stCondLst>
                                        </p:cTn>
                                        <p:tgtEl>
                                          <p:spTgt spid="30"/>
                                        </p:tgtEl>
                                        <p:attrNameLst>
                                          <p:attrName>style.opacity</p:attrName>
                                        </p:attrNameLst>
                                      </p:cBhvr>
                                    </p:anim>
                                  </p:childTnLst>
                                </p:cTn>
                              </p:par>
                              <p:par>
                                <p:cTn id="19" presetID="10" presetClass="entr" presetSubtype="0" decel="10000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from="0" to="1" calcmode="lin" valueType="num">
                                      <p:cBhvr>
                                        <p:cTn id="21" dur="1000" fill="hold">
                                          <p:stCondLst>
                                            <p:cond delay="0"/>
                                          </p:stCondLst>
                                        </p:cTn>
                                        <p:tgtEl>
                                          <p:spTgt spid="34"/>
                                        </p:tgtEl>
                                        <p:attrNameLst>
                                          <p:attrName>style.opacity</p:attrName>
                                        </p:attrNameLst>
                                      </p:cBhvr>
                                    </p:anim>
                                    <p:anim to="" calcmode="lin" valueType="num">
                                      <p:cBhvr>
                                        <p:cTn id="22" dur="1000" fill="hold">
                                          <p:stCondLst>
                                            <p:cond delay="0"/>
                                          </p:stCondLst>
                                        </p:cTn>
                                        <p:tgtEl>
                                          <p:spTgt spid="34"/>
                                        </p:tgtEl>
                                        <p:attrNameLst>
                                          <p:attrName>ppt_x</p:attrName>
                                        </p:attrNameLst>
                                      </p:cBhvr>
                                      <p:tavLst>
                                        <p:tav tm="0" fmla="$">
                                          <p:val>
                                            <p:strVal val="#ppt_x-.05"/>
                                          </p:val>
                                        </p:tav>
                                        <p:tav tm="100000" fmla="$">
                                          <p:val>
                                            <p:strVal val="#ppt_x"/>
                                          </p:val>
                                        </p:tav>
                                      </p:tavLst>
                                    </p:anim>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from="0" to="1" calcmode="lin" valueType="num">
                                      <p:cBhvr>
                                        <p:cTn id="28" dur="1000" fill="hold">
                                          <p:stCondLst>
                                            <p:cond delay="0"/>
                                          </p:stCondLst>
                                        </p:cTn>
                                        <p:tgtEl>
                                          <p:spTgt spid="7"/>
                                        </p:tgtEl>
                                        <p:attrNameLst>
                                          <p:attrName>style.opacity</p:attrName>
                                        </p:attrNameLst>
                                      </p:cBhvr>
                                    </p:anim>
                                    <p:anim to="" calcmode="lin" valueType="num">
                                      <p:cBhvr>
                                        <p:cTn id="29" dur="10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30" presetID="10" presetClass="entr" presetSubtype="0" decel="10000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from="0" to="1" calcmode="lin" valueType="num">
                                      <p:cBhvr>
                                        <p:cTn id="32" dur="1000" fill="hold">
                                          <p:stCondLst>
                                            <p:cond delay="0"/>
                                          </p:stCondLst>
                                        </p:cTn>
                                        <p:tgtEl>
                                          <p:spTgt spid="8"/>
                                        </p:tgtEl>
                                        <p:attrNameLst>
                                          <p:attrName>style.opacity</p:attrName>
                                        </p:attrNameLst>
                                      </p:cBhvr>
                                    </p:anim>
                                    <p:anim to="" calcmode="lin" valueType="num">
                                      <p:cBhvr>
                                        <p:cTn id="33" dur="100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31" grpId="0"/>
      <p:bldP spid="32" grpId="0"/>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1B6B412-0B85-D2E8-6665-DFAD56A8E102}"/>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A30B94F6-B934-951A-B414-16FD828A7D3C}"/>
              </a:ext>
            </a:extLst>
          </p:cNvPr>
          <p:cNvSpPr/>
          <p:nvPr/>
        </p:nvSpPr>
        <p:spPr>
          <a:xfrm>
            <a:off x="1041113" y="1180933"/>
            <a:ext cx="10248792" cy="4114061"/>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grpSp>
        <p:nvGrpSpPr>
          <p:cNvPr id="2" name="Group 1">
            <a:extLst>
              <a:ext uri="{FF2B5EF4-FFF2-40B4-BE49-F238E27FC236}">
                <a16:creationId xmlns:a16="http://schemas.microsoft.com/office/drawing/2014/main" id="{93251C89-4C88-05BB-B565-AA621B48ACF4}"/>
              </a:ext>
            </a:extLst>
          </p:cNvPr>
          <p:cNvGrpSpPr/>
          <p:nvPr/>
        </p:nvGrpSpPr>
        <p:grpSpPr>
          <a:xfrm>
            <a:off x="11133749" y="187210"/>
            <a:ext cx="810076" cy="304322"/>
            <a:chOff x="4879929" y="-887895"/>
            <a:chExt cx="810076" cy="304322"/>
          </a:xfrm>
        </p:grpSpPr>
        <p:sp>
          <p:nvSpPr>
            <p:cNvPr id="3" name="Rectangle: Top Corners Rounded 2">
              <a:extLst>
                <a:ext uri="{FF2B5EF4-FFF2-40B4-BE49-F238E27FC236}">
                  <a16:creationId xmlns:a16="http://schemas.microsoft.com/office/drawing/2014/main" id="{7056D721-B29E-8135-5987-81C067EB45E7}"/>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4" name="Rectangle: Top Corners Rounded 3">
              <a:extLst>
                <a:ext uri="{FF2B5EF4-FFF2-40B4-BE49-F238E27FC236}">
                  <a16:creationId xmlns:a16="http://schemas.microsoft.com/office/drawing/2014/main" id="{249CF0D1-097F-365A-DF5D-85260EDA30EF}"/>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a:extLst>
                <a:ext uri="{FF2B5EF4-FFF2-40B4-BE49-F238E27FC236}">
                  <a16:creationId xmlns:a16="http://schemas.microsoft.com/office/drawing/2014/main" id="{A5ADD740-82F6-4243-5834-7A8CA24ED4B4}"/>
                </a:ext>
              </a:extLst>
            </p:cNvPr>
            <p:cNvSpPr txBox="1"/>
            <p:nvPr/>
          </p:nvSpPr>
          <p:spPr>
            <a:xfrm>
              <a:off x="4919942" y="-880711"/>
              <a:ext cx="4050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latin typeface="Inter 18pt Black" panose="02000503000000020004" pitchFamily="2" charset="0"/>
                  <a:ea typeface="Inter 18pt Black" panose="02000503000000020004" pitchFamily="2" charset="0"/>
                </a:rPr>
                <a:t>13</a:t>
              </a:r>
              <a:endParaRPr kumimoji="0" lang="en-US" sz="1200" b="0" i="0" u="none" strike="noStrike" kern="1200" cap="none" spc="0" normalizeH="0" baseline="0" noProof="0">
                <a:ln>
                  <a:noFill/>
                </a:ln>
                <a:solidFill>
                  <a:prstClr val="black"/>
                </a:solidFill>
                <a:effectLst/>
                <a:uLnTx/>
                <a:uFillTx/>
                <a:latin typeface="Inter 18pt Black" panose="02000503000000020004" pitchFamily="2" charset="0"/>
                <a:ea typeface="Inter 18pt Black" panose="02000503000000020004" pitchFamily="2" charset="0"/>
                <a:cs typeface="+mn-cs"/>
              </a:endParaRPr>
            </a:p>
          </p:txBody>
        </p:sp>
        <p:sp>
          <p:nvSpPr>
            <p:cNvPr id="6" name="TextBox 5">
              <a:extLst>
                <a:ext uri="{FF2B5EF4-FFF2-40B4-BE49-F238E27FC236}">
                  <a16:creationId xmlns:a16="http://schemas.microsoft.com/office/drawing/2014/main" id="{7DB02953-FCB7-533A-2EA7-E58A76BE4AD9}"/>
                </a:ext>
              </a:extLst>
            </p:cNvPr>
            <p:cNvSpPr txBox="1"/>
            <p:nvPr/>
          </p:nvSpPr>
          <p:spPr>
            <a:xfrm>
              <a:off x="5275557" y="-874234"/>
              <a:ext cx="386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r 18pt Black" panose="02000503000000020004" pitchFamily="2" charset="0"/>
                  <a:ea typeface="Inter 18pt Black" panose="02000503000000020004" pitchFamily="2" charset="0"/>
                  <a:cs typeface="+mn-cs"/>
                </a:rPr>
                <a:t>15</a:t>
              </a:r>
            </a:p>
          </p:txBody>
        </p:sp>
      </p:grpSp>
      <p:cxnSp>
        <p:nvCxnSpPr>
          <p:cNvPr id="15" name="Straight Connector 14">
            <a:extLst>
              <a:ext uri="{FF2B5EF4-FFF2-40B4-BE49-F238E27FC236}">
                <a16:creationId xmlns:a16="http://schemas.microsoft.com/office/drawing/2014/main" id="{5E2C8C67-7778-F81F-C7DF-924F5074D673}"/>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4E10985-0011-0F89-E84F-A8A12BE38550}"/>
              </a:ext>
            </a:extLst>
          </p:cNvPr>
          <p:cNvSpPr txBox="1"/>
          <p:nvPr/>
        </p:nvSpPr>
        <p:spPr>
          <a:xfrm>
            <a:off x="661877" y="6579238"/>
            <a:ext cx="10257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Introduction</a:t>
            </a:r>
          </a:p>
        </p:txBody>
      </p:sp>
      <p:cxnSp>
        <p:nvCxnSpPr>
          <p:cNvPr id="17" name="Straight Connector 16">
            <a:extLst>
              <a:ext uri="{FF2B5EF4-FFF2-40B4-BE49-F238E27FC236}">
                <a16:creationId xmlns:a16="http://schemas.microsoft.com/office/drawing/2014/main" id="{4B75A73C-1113-0D2D-82A7-7856D7751F88}"/>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BA01812-AFE0-F780-ADD8-155092E4AC3B}"/>
              </a:ext>
            </a:extLst>
          </p:cNvPr>
          <p:cNvSpPr txBox="1"/>
          <p:nvPr/>
        </p:nvSpPr>
        <p:spPr>
          <a:xfrm>
            <a:off x="2984814" y="6579238"/>
            <a:ext cx="146372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Literature review</a:t>
            </a:r>
          </a:p>
        </p:txBody>
      </p:sp>
      <p:cxnSp>
        <p:nvCxnSpPr>
          <p:cNvPr id="19" name="Straight Connector 18">
            <a:extLst>
              <a:ext uri="{FF2B5EF4-FFF2-40B4-BE49-F238E27FC236}">
                <a16:creationId xmlns:a16="http://schemas.microsoft.com/office/drawing/2014/main" id="{3A06C0BD-BE25-B6B8-38A7-AE78E91CE4E8}"/>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05AC3F3D-DF86-59CC-5906-E6E1FE99781C}"/>
              </a:ext>
            </a:extLst>
          </p:cNvPr>
          <p:cNvSpPr txBox="1"/>
          <p:nvPr/>
        </p:nvSpPr>
        <p:spPr>
          <a:xfrm>
            <a:off x="5615465" y="6579238"/>
            <a:ext cx="1276131" cy="261610"/>
          </a:xfrm>
          <a:prstGeom prst="rect">
            <a:avLst/>
          </a:prstGeom>
          <a:noFill/>
        </p:spPr>
        <p:txBody>
          <a:bodyPr wrap="square" rtlCol="0">
            <a:spAutoFit/>
          </a:bodyPr>
          <a:lstStyle>
            <a:defPPr>
              <a:defRPr lang="en-US"/>
            </a:defPPr>
            <a:lvl1pPr algn="ctr">
              <a:defRPr sz="1100">
                <a:latin typeface="Inter 18pt" panose="02000503000000020004" pitchFamily="2" charset="0"/>
                <a:ea typeface="Inter 18pt"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Methodology</a:t>
            </a:r>
          </a:p>
        </p:txBody>
      </p:sp>
      <p:cxnSp>
        <p:nvCxnSpPr>
          <p:cNvPr id="21" name="Straight Connector 20">
            <a:extLst>
              <a:ext uri="{FF2B5EF4-FFF2-40B4-BE49-F238E27FC236}">
                <a16:creationId xmlns:a16="http://schemas.microsoft.com/office/drawing/2014/main" id="{5FC8895A-F236-48ED-6444-08205229FFF5}"/>
              </a:ext>
            </a:extLst>
          </p:cNvPr>
          <p:cNvCxnSpPr>
            <a:cxnSpLocks/>
            <a:endCxn id="22" idx="1"/>
          </p:cNvCxnSpPr>
          <p:nvPr/>
        </p:nvCxnSpPr>
        <p:spPr>
          <a:xfrm>
            <a:off x="6763102" y="6710043"/>
            <a:ext cx="1401856"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9D210AA-4D45-E2B5-6024-9F00F5811432}"/>
              </a:ext>
            </a:extLst>
          </p:cNvPr>
          <p:cNvSpPr txBox="1"/>
          <p:nvPr/>
        </p:nvSpPr>
        <p:spPr>
          <a:xfrm>
            <a:off x="8164958" y="6579238"/>
            <a:ext cx="1025769" cy="261610"/>
          </a:xfrm>
          <a:prstGeom prst="rect">
            <a:avLst/>
          </a:prstGeom>
          <a:noFill/>
        </p:spPr>
        <p:txBody>
          <a:bodyPr wrap="square" rtlCol="0">
            <a:spAutoFit/>
          </a:bodyPr>
          <a:lstStyle>
            <a:defPPr>
              <a:defRPr lang="en-US"/>
            </a:defPPr>
            <a:lvl1pPr algn="ctr">
              <a:defRPr sz="1100">
                <a:solidFill>
                  <a:srgbClr val="085878"/>
                </a:solidFill>
                <a:latin typeface="Inter 18pt Black" panose="02000503000000020004" pitchFamily="2" charset="0"/>
                <a:ea typeface="Inter 18pt Black"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85878"/>
                </a:solidFill>
                <a:effectLst/>
                <a:uLnTx/>
                <a:uFillTx/>
                <a:latin typeface="Inter 18pt Black" panose="02000503000000020004" pitchFamily="2" charset="0"/>
                <a:ea typeface="Inter 18pt Black" panose="02000503000000020004" pitchFamily="2" charset="0"/>
                <a:cs typeface="+mn-cs"/>
              </a:rPr>
              <a:t>Results</a:t>
            </a:r>
          </a:p>
        </p:txBody>
      </p:sp>
      <p:cxnSp>
        <p:nvCxnSpPr>
          <p:cNvPr id="23" name="Straight Connector 22">
            <a:extLst>
              <a:ext uri="{FF2B5EF4-FFF2-40B4-BE49-F238E27FC236}">
                <a16:creationId xmlns:a16="http://schemas.microsoft.com/office/drawing/2014/main" id="{402C300B-F9C6-8F49-331D-2A42EC607565}"/>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FD02CD8-7C9E-151A-20DC-BE83D1D82AFA}"/>
              </a:ext>
            </a:extLst>
          </p:cNvPr>
          <p:cNvSpPr txBox="1"/>
          <p:nvPr/>
        </p:nvSpPr>
        <p:spPr>
          <a:xfrm>
            <a:off x="10665984" y="6579238"/>
            <a:ext cx="10257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Conclusion</a:t>
            </a:r>
          </a:p>
        </p:txBody>
      </p:sp>
      <p:cxnSp>
        <p:nvCxnSpPr>
          <p:cNvPr id="25" name="Straight Connector 24">
            <a:extLst>
              <a:ext uri="{FF2B5EF4-FFF2-40B4-BE49-F238E27FC236}">
                <a16:creationId xmlns:a16="http://schemas.microsoft.com/office/drawing/2014/main" id="{EBDDB501-DA26-B444-8246-24855C03300D}"/>
              </a:ext>
            </a:extLst>
          </p:cNvPr>
          <p:cNvCxnSpPr>
            <a:cxnSpLocks/>
          </p:cNvCxnSpPr>
          <p:nvPr/>
        </p:nvCxnSpPr>
        <p:spPr>
          <a:xfrm>
            <a:off x="11647802"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F6504EB6-2349-4E96-E2CA-E7F2F5727B46}"/>
              </a:ext>
            </a:extLst>
          </p:cNvPr>
          <p:cNvSpPr txBox="1"/>
          <p:nvPr/>
        </p:nvSpPr>
        <p:spPr>
          <a:xfrm>
            <a:off x="2339430" y="5445287"/>
            <a:ext cx="7635327" cy="329129"/>
          </a:xfrm>
          <a:prstGeom prst="rect">
            <a:avLst/>
          </a:prstGeom>
          <a:noFill/>
        </p:spPr>
        <p:txBody>
          <a:bodyPr wrap="square" rtlCol="0">
            <a:spAutoFit/>
          </a:bodyPr>
          <a:lstStyle/>
          <a:p>
            <a:pPr lvl="0" algn="ctr">
              <a:lnSpc>
                <a:spcPct val="120000"/>
              </a:lnSpc>
              <a:defRPr/>
            </a:pPr>
            <a:r>
              <a:rPr kumimoji="0" lang="en-US" sz="1400" b="1" i="1" u="none" strike="noStrike" kern="1200" cap="none" spc="0" normalizeH="0" baseline="0" noProof="0" dirty="0">
                <a:ln>
                  <a:noFill/>
                </a:ln>
                <a:solidFill>
                  <a:prstClr val="black"/>
                </a:solidFill>
                <a:effectLst/>
                <a:uLnTx/>
                <a:uFillTx/>
                <a:latin typeface="Inter 18pt" panose="02000503000000020004" pitchFamily="2" charset="0"/>
                <a:ea typeface="Inter 18pt" panose="02000503000000020004" pitchFamily="2" charset="0"/>
                <a:cs typeface="+mn-cs"/>
              </a:rPr>
              <a:t>Table 6: </a:t>
            </a:r>
            <a:r>
              <a:rPr lang="en-US" sz="1400" i="1" dirty="0">
                <a:solidFill>
                  <a:prstClr val="black"/>
                </a:solidFill>
                <a:latin typeface="Inter 18pt" panose="02000503000000020004" pitchFamily="2" charset="0"/>
                <a:ea typeface="Inter 18pt" panose="02000503000000020004" pitchFamily="2" charset="0"/>
              </a:rPr>
              <a:t>Robustness checks by Alternative measures and Sensitivity of sample size.</a:t>
            </a:r>
            <a:endParaRPr kumimoji="0" lang="en-US" sz="1400" b="0" i="1" u="none" strike="noStrike" kern="1200" cap="none" spc="0" normalizeH="0" baseline="0" noProof="0" dirty="0">
              <a:ln>
                <a:noFill/>
              </a:ln>
              <a:solidFill>
                <a:prstClr val="black"/>
              </a:solidFill>
              <a:effectLst/>
              <a:uLnTx/>
              <a:uFillTx/>
              <a:latin typeface="Inter 18pt" panose="02000503000000020004" pitchFamily="2" charset="0"/>
              <a:ea typeface="Inter 18pt" panose="02000503000000020004" pitchFamily="2" charset="0"/>
              <a:cs typeface="+mn-cs"/>
            </a:endParaRPr>
          </a:p>
        </p:txBody>
      </p:sp>
      <p:pic>
        <p:nvPicPr>
          <p:cNvPr id="28" name="image15.png">
            <a:extLst>
              <a:ext uri="{FF2B5EF4-FFF2-40B4-BE49-F238E27FC236}">
                <a16:creationId xmlns:a16="http://schemas.microsoft.com/office/drawing/2014/main" id="{200F147C-9F0C-3F5C-EC26-9865E38E9453}"/>
              </a:ext>
            </a:extLst>
          </p:cNvPr>
          <p:cNvPicPr/>
          <p:nvPr/>
        </p:nvPicPr>
        <p:blipFill>
          <a:blip r:embed="rId2"/>
          <a:srcRect/>
          <a:stretch>
            <a:fillRect/>
          </a:stretch>
        </p:blipFill>
        <p:spPr>
          <a:xfrm>
            <a:off x="1180440" y="1246122"/>
            <a:ext cx="9953309" cy="3993624"/>
          </a:xfrm>
          <a:prstGeom prst="rect">
            <a:avLst/>
          </a:prstGeom>
          <a:ln/>
        </p:spPr>
      </p:pic>
      <p:pic>
        <p:nvPicPr>
          <p:cNvPr id="27" name="Picture 26">
            <a:extLst>
              <a:ext uri="{FF2B5EF4-FFF2-40B4-BE49-F238E27FC236}">
                <a16:creationId xmlns:a16="http://schemas.microsoft.com/office/drawing/2014/main" id="{B2B4DCE1-D0A4-29C1-E169-43DC842E33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sp>
        <p:nvSpPr>
          <p:cNvPr id="29" name="TextBox 28">
            <a:extLst>
              <a:ext uri="{FF2B5EF4-FFF2-40B4-BE49-F238E27FC236}">
                <a16:creationId xmlns:a16="http://schemas.microsoft.com/office/drawing/2014/main" id="{793BC688-FAC5-D934-EA05-F04B55BC18A6}"/>
              </a:ext>
            </a:extLst>
          </p:cNvPr>
          <p:cNvSpPr txBox="1"/>
          <p:nvPr/>
        </p:nvSpPr>
        <p:spPr>
          <a:xfrm>
            <a:off x="1020985" y="53326"/>
            <a:ext cx="3738312"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dirty="0">
                <a:ln>
                  <a:noFill/>
                </a:ln>
                <a:solidFill>
                  <a:srgbClr val="085878"/>
                </a:solidFill>
                <a:effectLst/>
                <a:uLnTx/>
                <a:uFillTx/>
                <a:latin typeface="#9Slide03 Talling" panose="02040603050506020204" pitchFamily="18" charset="0"/>
                <a:ea typeface="+mn-ea"/>
                <a:cs typeface="#9Slide03 Prompt Black" panose="00000A00000000000000" pitchFamily="2" charset="-34"/>
              </a:rPr>
              <a:t>4. EMPIRICAL RESULTS</a:t>
            </a:r>
          </a:p>
        </p:txBody>
      </p:sp>
      <p:sp>
        <p:nvSpPr>
          <p:cNvPr id="31" name="TextBox 30">
            <a:extLst>
              <a:ext uri="{FF2B5EF4-FFF2-40B4-BE49-F238E27FC236}">
                <a16:creationId xmlns:a16="http://schemas.microsoft.com/office/drawing/2014/main" id="{6FD60A57-F645-D7C7-A432-86294348A9AD}"/>
              </a:ext>
            </a:extLst>
          </p:cNvPr>
          <p:cNvSpPr txBox="1"/>
          <p:nvPr/>
        </p:nvSpPr>
        <p:spPr>
          <a:xfrm>
            <a:off x="1550065" y="579171"/>
            <a:ext cx="3599786" cy="461665"/>
          </a:xfrm>
          <a:prstGeom prst="rect">
            <a:avLst/>
          </a:prstGeom>
          <a:noFill/>
        </p:spPr>
        <p:txBody>
          <a:bodyPr wrap="square">
            <a:spAutoFit/>
          </a:bodyPr>
          <a:lstStyle/>
          <a:p>
            <a:r>
              <a:rPr lang="en-US" sz="2400" dirty="0">
                <a:solidFill>
                  <a:srgbClr val="088093"/>
                </a:solidFill>
                <a:latin typeface="#9Slide03 Talling" panose="02040603050506020204" pitchFamily="18" charset="0"/>
                <a:cs typeface="#9Slide03 Prompt Black" panose="00000A00000000000000" pitchFamily="2" charset="-34"/>
              </a:rPr>
              <a:t>4. 5 Robustness checks</a:t>
            </a:r>
          </a:p>
        </p:txBody>
      </p:sp>
      <p:sp>
        <p:nvSpPr>
          <p:cNvPr id="7" name="TextBox 6">
            <a:extLst>
              <a:ext uri="{FF2B5EF4-FFF2-40B4-BE49-F238E27FC236}">
                <a16:creationId xmlns:a16="http://schemas.microsoft.com/office/drawing/2014/main" id="{48B32EB0-BEB7-B80E-FDA0-17520299AA87}"/>
              </a:ext>
            </a:extLst>
          </p:cNvPr>
          <p:cNvSpPr txBox="1"/>
          <p:nvPr/>
        </p:nvSpPr>
        <p:spPr>
          <a:xfrm>
            <a:off x="454971" y="5809247"/>
            <a:ext cx="11276112" cy="729239"/>
          </a:xfrm>
          <a:prstGeom prst="rect">
            <a:avLst/>
          </a:prstGeom>
          <a:noFill/>
        </p:spPr>
        <p:txBody>
          <a:bodyPr wrap="square" rtlCol="0">
            <a:spAutoFit/>
          </a:bodyPr>
          <a:lstStyle/>
          <a:p>
            <a:pPr algn="just">
              <a:lnSpc>
                <a:spcPct val="120000"/>
              </a:lnSpc>
            </a:pPr>
            <a:r>
              <a:rPr lang="en-US" dirty="0">
                <a:latin typeface="Inter 18pt" panose="020B0604020202020204" charset="0"/>
                <a:ea typeface="Inter 18pt" panose="020B0604020202020204" charset="0"/>
              </a:rPr>
              <a:t>Our findings remain consistent even after considering </a:t>
            </a:r>
            <a:r>
              <a:rPr lang="en-US" b="1" dirty="0">
                <a:latin typeface="Inter 18pt" panose="020B0604020202020204" charset="0"/>
                <a:ea typeface="Inter 18pt" panose="020B0604020202020204" charset="0"/>
              </a:rPr>
              <a:t>alternative measures of Climate change and the Cash ratio</a:t>
            </a:r>
            <a:r>
              <a:rPr lang="en-US" dirty="0">
                <a:latin typeface="Inter 18pt" panose="020B0604020202020204" charset="0"/>
                <a:ea typeface="Inter 18pt" panose="020B0604020202020204" charset="0"/>
              </a:rPr>
              <a:t>. Moreover, they are not influenced by overrepresentation in the sample.</a:t>
            </a:r>
            <a:endParaRPr lang="en-US" sz="2000" b="1" dirty="0">
              <a:latin typeface="Inter 18pt" panose="020B0604020202020204" charset="0"/>
              <a:ea typeface="Inter 18pt" panose="020B0604020202020204" charset="0"/>
            </a:endParaRPr>
          </a:p>
        </p:txBody>
      </p:sp>
    </p:spTree>
    <p:extLst>
      <p:ext uri="{BB962C8B-B14F-4D97-AF65-F5344CB8AC3E}">
        <p14:creationId xmlns:p14="http://schemas.microsoft.com/office/powerpoint/2010/main" val="194792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from="0" to="1" calcmode="lin" valueType="num">
                                      <p:cBhvr>
                                        <p:cTn id="7" dur="500" fill="hold">
                                          <p:stCondLst>
                                            <p:cond delay="0"/>
                                          </p:stCondLst>
                                        </p:cTn>
                                        <p:tgtEl>
                                          <p:spTgt spid="29"/>
                                        </p:tgtEl>
                                        <p:attrNameLst>
                                          <p:attrName>style.opacity</p:attrName>
                                        </p:attrNameLst>
                                      </p:cBhvr>
                                    </p:anim>
                                    <p:anim to="" calcmode="lin" valueType="num">
                                      <p:cBhvr>
                                        <p:cTn id="8" dur="500" fill="hold">
                                          <p:stCondLst>
                                            <p:cond delay="0"/>
                                          </p:stCondLst>
                                        </p:cTn>
                                        <p:tgtEl>
                                          <p:spTgt spid="29"/>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from="0" to="1" calcmode="lin" valueType="num">
                                      <p:cBhvr>
                                        <p:cTn id="11" dur="500" fill="hold">
                                          <p:stCondLst>
                                            <p:cond delay="0"/>
                                          </p:stCondLst>
                                        </p:cTn>
                                        <p:tgtEl>
                                          <p:spTgt spid="31"/>
                                        </p:tgtEl>
                                        <p:attrNameLst>
                                          <p:attrName>style.opacity</p:attrName>
                                        </p:attrNameLst>
                                      </p:cBhvr>
                                    </p:anim>
                                    <p:anim to="" calcmode="lin" valueType="num">
                                      <p:cBhvr>
                                        <p:cTn id="12" dur="500" fill="hold">
                                          <p:stCondLst>
                                            <p:cond delay="0"/>
                                          </p:stCondLst>
                                        </p:cTn>
                                        <p:tgtEl>
                                          <p:spTgt spid="31"/>
                                        </p:tgtEl>
                                        <p:attrNameLst>
                                          <p:attrName>ppt_y</p:attrName>
                                        </p:attrNameLst>
                                      </p:cBhvr>
                                      <p:tavLst>
                                        <p:tav tm="0" fmla="$">
                                          <p:val>
                                            <p:strVal val="#ppt_y-.05"/>
                                          </p:val>
                                        </p:tav>
                                        <p:tav tm="100000" fmla="$">
                                          <p:val>
                                            <p:strVal val="#ppt_y"/>
                                          </p:val>
                                        </p:tav>
                                      </p:tavLst>
                                    </p:anim>
                                  </p:childTnLst>
                                </p:cTn>
                              </p:par>
                              <p:par>
                                <p:cTn id="13" presetID="10" presetClass="entr" presetSubtype="0" accel="50000" decel="5000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to="" calcmode="lin" valueType="num">
                                      <p:cBhvr>
                                        <p:cTn id="15" dur="750" decel="100000" fill="hold">
                                          <p:stCondLst>
                                            <p:cond delay="0"/>
                                          </p:stCondLst>
                                        </p:cTn>
                                        <p:tgtEl>
                                          <p:spTgt spid="30"/>
                                        </p:tgtEl>
                                        <p:attrNameLst>
                                          <p:attrName>ppt_x</p:attrName>
                                        </p:attrNameLst>
                                      </p:cBhvr>
                                      <p:tavLst>
                                        <p:tav tm="0" fmla="$">
                                          <p:val>
                                            <p:strVal val="ppt_x-ppt_w/2"/>
                                          </p:val>
                                        </p:tav>
                                        <p:tav tm="100000" fmla="$">
                                          <p:val>
                                            <p:strVal val="#ppt_x"/>
                                          </p:val>
                                        </p:tav>
                                      </p:tavLst>
                                    </p:anim>
                                    <p:anim to="" calcmode="lin" valueType="num">
                                      <p:cBhvr>
                                        <p:cTn id="16" dur="750" decel="100000" fill="hold">
                                          <p:stCondLst>
                                            <p:cond delay="0"/>
                                          </p:stCondLst>
                                        </p:cTn>
                                        <p:tgtEl>
                                          <p:spTgt spid="30"/>
                                        </p:tgtEl>
                                        <p:attrNameLst>
                                          <p:attrName>ppt_y</p:attrName>
                                        </p:attrNameLst>
                                      </p:cBhvr>
                                      <p:tavLst>
                                        <p:tav tm="0" fmla="$">
                                          <p:val>
                                            <p:strVal val="ppt_y-ppt_h/2"/>
                                          </p:val>
                                        </p:tav>
                                        <p:tav tm="100000" fmla="$">
                                          <p:val>
                                            <p:strVal val="#ppt_y"/>
                                          </p:val>
                                        </p:tav>
                                      </p:tavLst>
                                    </p:anim>
                                    <p:animScale>
                                      <p:cBhvr>
                                        <p:cTn id="17" dur="750" decel="100000" fill="hold">
                                          <p:stCondLst>
                                            <p:cond delay="0"/>
                                          </p:stCondLst>
                                        </p:cTn>
                                        <p:tgtEl>
                                          <p:spTgt spid="30"/>
                                        </p:tgtEl>
                                      </p:cBhvr>
                                      <p:from x="0" y="0"/>
                                      <p:to x="100000" y="100000"/>
                                    </p:animScale>
                                    <p:anim from="0" to="1" calcmode="lin" valueType="num">
                                      <p:cBhvr>
                                        <p:cTn id="18" dur="150" fill="hold">
                                          <p:stCondLst>
                                            <p:cond delay="0"/>
                                          </p:stCondLst>
                                        </p:cTn>
                                        <p:tgtEl>
                                          <p:spTgt spid="30"/>
                                        </p:tgtEl>
                                        <p:attrNameLst>
                                          <p:attrName>style.opacity</p:attrName>
                                        </p:attrNameLst>
                                      </p:cBhvr>
                                    </p:anim>
                                  </p:childTnLst>
                                </p:cTn>
                              </p:par>
                              <p:par>
                                <p:cTn id="19" presetID="10" presetClass="entr" presetSubtype="0" decel="10000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from="0" to="1" calcmode="lin" valueType="num">
                                      <p:cBhvr>
                                        <p:cTn id="21" dur="1000" fill="hold">
                                          <p:stCondLst>
                                            <p:cond delay="0"/>
                                          </p:stCondLst>
                                        </p:cTn>
                                        <p:tgtEl>
                                          <p:spTgt spid="34"/>
                                        </p:tgtEl>
                                        <p:attrNameLst>
                                          <p:attrName>style.opacity</p:attrName>
                                        </p:attrNameLst>
                                      </p:cBhvr>
                                    </p:anim>
                                    <p:anim to="" calcmode="lin" valueType="num">
                                      <p:cBhvr>
                                        <p:cTn id="22" dur="1000" fill="hold">
                                          <p:stCondLst>
                                            <p:cond delay="0"/>
                                          </p:stCondLst>
                                        </p:cTn>
                                        <p:tgtEl>
                                          <p:spTgt spid="34"/>
                                        </p:tgtEl>
                                        <p:attrNameLst>
                                          <p:attrName>ppt_x</p:attrName>
                                        </p:attrNameLst>
                                      </p:cBhvr>
                                      <p:tavLst>
                                        <p:tav tm="0" fmla="$">
                                          <p:val>
                                            <p:strVal val="#ppt_x-.05"/>
                                          </p:val>
                                        </p:tav>
                                        <p:tav tm="100000" fmla="$">
                                          <p:val>
                                            <p:strVal val="#ppt_x"/>
                                          </p:val>
                                        </p:tav>
                                      </p:tavLst>
                                    </p:anim>
                                  </p:childTnLst>
                                </p:cTn>
                              </p:par>
                              <p:par>
                                <p:cTn id="23" presetID="10"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from="0" to="1" calcmode="lin" valueType="num">
                                      <p:cBhvr>
                                        <p:cTn id="28" dur="1000" fill="hold">
                                          <p:stCondLst>
                                            <p:cond delay="0"/>
                                          </p:stCondLst>
                                        </p:cTn>
                                        <p:tgtEl>
                                          <p:spTgt spid="7"/>
                                        </p:tgtEl>
                                        <p:attrNameLst>
                                          <p:attrName>style.opacity</p:attrName>
                                        </p:attrNameLst>
                                      </p:cBhvr>
                                    </p:anim>
                                    <p:anim to="" calcmode="lin" valueType="num">
                                      <p:cBhvr>
                                        <p:cTn id="29" dur="10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P spid="29" grpId="0"/>
      <p:bldP spid="31" grpId="0"/>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F4735E6-16FB-F2A9-B7D4-6083551680A1}"/>
            </a:ext>
          </a:extLst>
        </p:cNvPr>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C30FA4E3-E592-D1EB-2045-39EE2CEEAC5E}"/>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A317FE1-0119-B61F-19E7-3DD3EDE3F062}"/>
              </a:ext>
            </a:extLst>
          </p:cNvPr>
          <p:cNvSpPr txBox="1"/>
          <p:nvPr/>
        </p:nvSpPr>
        <p:spPr>
          <a:xfrm>
            <a:off x="661877" y="6579238"/>
            <a:ext cx="1025769"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Introduction</a:t>
            </a:r>
          </a:p>
        </p:txBody>
      </p:sp>
      <p:cxnSp>
        <p:nvCxnSpPr>
          <p:cNvPr id="4" name="Straight Connector 3">
            <a:extLst>
              <a:ext uri="{FF2B5EF4-FFF2-40B4-BE49-F238E27FC236}">
                <a16:creationId xmlns:a16="http://schemas.microsoft.com/office/drawing/2014/main" id="{90B247F7-6C8F-05B0-616C-E005F88DD08D}"/>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8461F3A2-8B46-9591-941F-EA71C67EBF59}"/>
              </a:ext>
            </a:extLst>
          </p:cNvPr>
          <p:cNvSpPr txBox="1"/>
          <p:nvPr/>
        </p:nvSpPr>
        <p:spPr>
          <a:xfrm>
            <a:off x="2984814" y="6579238"/>
            <a:ext cx="1463723" cy="2616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Literature review</a:t>
            </a:r>
          </a:p>
        </p:txBody>
      </p:sp>
      <p:cxnSp>
        <p:nvCxnSpPr>
          <p:cNvPr id="6" name="Straight Connector 5">
            <a:extLst>
              <a:ext uri="{FF2B5EF4-FFF2-40B4-BE49-F238E27FC236}">
                <a16:creationId xmlns:a16="http://schemas.microsoft.com/office/drawing/2014/main" id="{E2832C76-16C2-2B9E-FD01-7D8EC201F00F}"/>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6EE6FF2-33D0-B39B-E83A-910E7EC3DC28}"/>
              </a:ext>
            </a:extLst>
          </p:cNvPr>
          <p:cNvSpPr txBox="1"/>
          <p:nvPr/>
        </p:nvSpPr>
        <p:spPr>
          <a:xfrm>
            <a:off x="5615465" y="6579238"/>
            <a:ext cx="1276131" cy="261610"/>
          </a:xfrm>
          <a:prstGeom prst="rect">
            <a:avLst/>
          </a:prstGeom>
          <a:noFill/>
        </p:spPr>
        <p:txBody>
          <a:bodyPr wrap="square" rtlCol="0">
            <a:spAutoFit/>
          </a:bodyPr>
          <a:lstStyle>
            <a:defPPr>
              <a:defRPr lang="en-US"/>
            </a:defPPr>
            <a:lvl1pPr algn="ctr">
              <a:defRPr sz="1100">
                <a:latin typeface="Inter 18pt" panose="02000503000000020004" pitchFamily="2" charset="0"/>
                <a:ea typeface="Inter 18pt"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Inter 18pt" panose="02000503000000020004" pitchFamily="2" charset="0"/>
                <a:ea typeface="Inter 18pt" panose="02000503000000020004" pitchFamily="2" charset="0"/>
                <a:cs typeface="+mn-cs"/>
              </a:rPr>
              <a:t>Methodology</a:t>
            </a:r>
          </a:p>
        </p:txBody>
      </p:sp>
      <p:cxnSp>
        <p:nvCxnSpPr>
          <p:cNvPr id="8" name="Straight Connector 7">
            <a:extLst>
              <a:ext uri="{FF2B5EF4-FFF2-40B4-BE49-F238E27FC236}">
                <a16:creationId xmlns:a16="http://schemas.microsoft.com/office/drawing/2014/main" id="{A99D7531-4F01-C1E3-3BC4-4CD82288C11A}"/>
              </a:ext>
            </a:extLst>
          </p:cNvPr>
          <p:cNvCxnSpPr>
            <a:cxnSpLocks/>
          </p:cNvCxnSpPr>
          <p:nvPr/>
        </p:nvCxnSpPr>
        <p:spPr>
          <a:xfrm>
            <a:off x="6763102" y="6710043"/>
            <a:ext cx="1401856"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CE79514-5256-9745-2B5C-D0ABA8AFF830}"/>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79171A1-DE75-0BBA-ED61-0FF65AD7AD38}"/>
              </a:ext>
            </a:extLst>
          </p:cNvPr>
          <p:cNvCxnSpPr>
            <a:cxnSpLocks/>
          </p:cNvCxnSpPr>
          <p:nvPr/>
        </p:nvCxnSpPr>
        <p:spPr>
          <a:xfrm>
            <a:off x="11647802"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3814D7B5-790C-B325-39EE-20485F82ED84}"/>
              </a:ext>
            </a:extLst>
          </p:cNvPr>
          <p:cNvGrpSpPr/>
          <p:nvPr/>
        </p:nvGrpSpPr>
        <p:grpSpPr>
          <a:xfrm>
            <a:off x="11133749" y="187210"/>
            <a:ext cx="810076" cy="304322"/>
            <a:chOff x="4879929" y="-887895"/>
            <a:chExt cx="810076" cy="304322"/>
          </a:xfrm>
        </p:grpSpPr>
        <p:sp>
          <p:nvSpPr>
            <p:cNvPr id="23" name="Rectangle: Top Corners Rounded 22">
              <a:extLst>
                <a:ext uri="{FF2B5EF4-FFF2-40B4-BE49-F238E27FC236}">
                  <a16:creationId xmlns:a16="http://schemas.microsoft.com/office/drawing/2014/main" id="{F8DE7E7E-6897-617E-1EB4-7DD4407855A6}"/>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4" name="Rectangle: Top Corners Rounded 23">
              <a:extLst>
                <a:ext uri="{FF2B5EF4-FFF2-40B4-BE49-F238E27FC236}">
                  <a16:creationId xmlns:a16="http://schemas.microsoft.com/office/drawing/2014/main" id="{A185EA2F-E832-27EE-796B-2A27AEB036C6}"/>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TextBox 24">
              <a:extLst>
                <a:ext uri="{FF2B5EF4-FFF2-40B4-BE49-F238E27FC236}">
                  <a16:creationId xmlns:a16="http://schemas.microsoft.com/office/drawing/2014/main" id="{8C7C0BD4-33AD-0FF6-1429-28E41080C9C2}"/>
                </a:ext>
              </a:extLst>
            </p:cNvPr>
            <p:cNvSpPr txBox="1"/>
            <p:nvPr/>
          </p:nvSpPr>
          <p:spPr>
            <a:xfrm>
              <a:off x="4919942" y="-880711"/>
              <a:ext cx="4050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latin typeface="Inter 18pt Black" panose="02000503000000020004" pitchFamily="2" charset="0"/>
                  <a:ea typeface="Inter 18pt Black" panose="02000503000000020004" pitchFamily="2" charset="0"/>
                </a:rPr>
                <a:t>14</a:t>
              </a:r>
              <a:endParaRPr kumimoji="0" lang="en-US" sz="1200" b="0" i="0" u="none" strike="noStrike" kern="1200" cap="none" spc="0" normalizeH="0" baseline="0" noProof="0">
                <a:ln>
                  <a:noFill/>
                </a:ln>
                <a:solidFill>
                  <a:prstClr val="black"/>
                </a:solidFill>
                <a:effectLst/>
                <a:uLnTx/>
                <a:uFillTx/>
                <a:latin typeface="Inter 18pt Black" panose="02000503000000020004" pitchFamily="2" charset="0"/>
                <a:ea typeface="Inter 18pt Black" panose="02000503000000020004" pitchFamily="2" charset="0"/>
                <a:cs typeface="+mn-cs"/>
              </a:endParaRPr>
            </a:p>
          </p:txBody>
        </p:sp>
        <p:sp>
          <p:nvSpPr>
            <p:cNvPr id="26" name="TextBox 25">
              <a:extLst>
                <a:ext uri="{FF2B5EF4-FFF2-40B4-BE49-F238E27FC236}">
                  <a16:creationId xmlns:a16="http://schemas.microsoft.com/office/drawing/2014/main" id="{FF6BEAB1-50EE-A584-BAF1-C15B059F3A35}"/>
                </a:ext>
              </a:extLst>
            </p:cNvPr>
            <p:cNvSpPr txBox="1"/>
            <p:nvPr/>
          </p:nvSpPr>
          <p:spPr>
            <a:xfrm>
              <a:off x="5275557" y="-874234"/>
              <a:ext cx="386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r 18pt Black" panose="02000503000000020004" pitchFamily="2" charset="0"/>
                  <a:ea typeface="Inter 18pt Black" panose="02000503000000020004" pitchFamily="2" charset="0"/>
                  <a:cs typeface="+mn-cs"/>
                </a:rPr>
                <a:t>15</a:t>
              </a:r>
            </a:p>
          </p:txBody>
        </p:sp>
      </p:grpSp>
      <p:sp>
        <p:nvSpPr>
          <p:cNvPr id="27" name="TextBox 26">
            <a:extLst>
              <a:ext uri="{FF2B5EF4-FFF2-40B4-BE49-F238E27FC236}">
                <a16:creationId xmlns:a16="http://schemas.microsoft.com/office/drawing/2014/main" id="{BA8AA31B-F231-53A8-3235-4C0ABCFCC503}"/>
              </a:ext>
            </a:extLst>
          </p:cNvPr>
          <p:cNvSpPr txBox="1"/>
          <p:nvPr/>
        </p:nvSpPr>
        <p:spPr>
          <a:xfrm>
            <a:off x="1377177" y="55738"/>
            <a:ext cx="4718823" cy="707886"/>
          </a:xfrm>
          <a:prstGeom prst="rect">
            <a:avLst/>
          </a:prstGeom>
          <a:noFill/>
        </p:spPr>
        <p:txBody>
          <a:bodyPr wrap="square">
            <a:spAutoFit/>
          </a:bodyPr>
          <a:lstStyle/>
          <a:p>
            <a:r>
              <a:rPr lang="en-US" sz="4000" dirty="0">
                <a:solidFill>
                  <a:srgbClr val="085878"/>
                </a:solidFill>
                <a:latin typeface="#9Slide03 Talling" panose="02040603050506020204" pitchFamily="18" charset="0"/>
                <a:cs typeface="#9Slide03 Prompt Black" panose="00000A00000000000000" pitchFamily="2" charset="-34"/>
              </a:rPr>
              <a:t>5. CONCLUSION</a:t>
            </a:r>
          </a:p>
        </p:txBody>
      </p:sp>
      <p:sp>
        <p:nvSpPr>
          <p:cNvPr id="28" name="Rectangle: Rounded Corners 27">
            <a:extLst>
              <a:ext uri="{FF2B5EF4-FFF2-40B4-BE49-F238E27FC236}">
                <a16:creationId xmlns:a16="http://schemas.microsoft.com/office/drawing/2014/main" id="{6876BA0D-D2D7-163E-9625-328A38CE9541}"/>
              </a:ext>
            </a:extLst>
          </p:cNvPr>
          <p:cNvSpPr/>
          <p:nvPr/>
        </p:nvSpPr>
        <p:spPr>
          <a:xfrm>
            <a:off x="593405" y="1607057"/>
            <a:ext cx="5274492" cy="3453827"/>
          </a:xfrm>
          <a:prstGeom prst="roundRect">
            <a:avLst>
              <a:gd name="adj" fmla="val 6451"/>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52FED860-995F-3B5B-F7F7-11FF400944BD}"/>
              </a:ext>
            </a:extLst>
          </p:cNvPr>
          <p:cNvSpPr txBox="1"/>
          <p:nvPr/>
        </p:nvSpPr>
        <p:spPr>
          <a:xfrm>
            <a:off x="765437" y="1757013"/>
            <a:ext cx="4819919" cy="2914452"/>
          </a:xfrm>
          <a:prstGeom prst="rect">
            <a:avLst/>
          </a:prstGeom>
          <a:noFill/>
        </p:spPr>
        <p:txBody>
          <a:bodyPr wrap="square" rtlCol="0">
            <a:spAutoFit/>
          </a:bodyPr>
          <a:lstStyle/>
          <a:p>
            <a:pPr algn="just">
              <a:lnSpc>
                <a:spcPct val="120000"/>
              </a:lnSpc>
            </a:pPr>
            <a:r>
              <a:rPr lang="en-US" sz="1400" b="1" dirty="0">
                <a:solidFill>
                  <a:srgbClr val="3D85C6"/>
                </a:solidFill>
                <a:latin typeface="Inter 18pt" panose="02000503000000020004" pitchFamily="2" charset="0"/>
                <a:ea typeface="Inter 18pt" panose="02000503000000020004" pitchFamily="2" charset="0"/>
              </a:rPr>
              <a:t>Summary key findings:</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Firms with </a:t>
            </a:r>
            <a:r>
              <a:rPr lang="en-US" sz="1400" b="1" dirty="0">
                <a:latin typeface="Inter 18pt" panose="02000503000000020004" pitchFamily="2" charset="0"/>
                <a:ea typeface="Inter 18pt" panose="02000503000000020004" pitchFamily="2" charset="0"/>
              </a:rPr>
              <a:t>larger deviations </a:t>
            </a:r>
            <a:r>
              <a:rPr lang="en-US" sz="1400" dirty="0">
                <a:latin typeface="Inter 18pt" panose="02000503000000020004" pitchFamily="2" charset="0"/>
                <a:ea typeface="Inter 18pt" panose="02000503000000020004" pitchFamily="2" charset="0"/>
              </a:rPr>
              <a:t>tend to accumulate cash </a:t>
            </a:r>
            <a:r>
              <a:rPr lang="en-US" sz="1400" b="1" dirty="0">
                <a:latin typeface="Inter 18pt" panose="02000503000000020004" pitchFamily="2" charset="0"/>
                <a:ea typeface="Inter 18pt" panose="02000503000000020004" pitchFamily="2" charset="0"/>
              </a:rPr>
              <a:t>faster </a:t>
            </a:r>
            <a:r>
              <a:rPr lang="en-US" sz="1400" dirty="0">
                <a:latin typeface="Inter 18pt" panose="02000503000000020004" pitchFamily="2" charset="0"/>
                <a:ea typeface="Inter 18pt" panose="02000503000000020004" pitchFamily="2" charset="0"/>
              </a:rPr>
              <a:t>to close the gap.</a:t>
            </a:r>
          </a:p>
          <a:p>
            <a:pPr marL="227013" indent="-227013" algn="just">
              <a:lnSpc>
                <a:spcPct val="120000"/>
              </a:lnSpc>
              <a:buFont typeface="Arial" panose="020B0604020202020204" pitchFamily="34" charset="0"/>
              <a:buChar char="•"/>
            </a:pPr>
            <a:r>
              <a:rPr lang="en-US" sz="1400" b="1" dirty="0">
                <a:latin typeface="Inter 18pt" panose="02000503000000020004" pitchFamily="2" charset="0"/>
                <a:ea typeface="Inter 18pt" panose="02000503000000020004" pitchFamily="2" charset="0"/>
              </a:rPr>
              <a:t>Climate change </a:t>
            </a:r>
            <a:r>
              <a:rPr lang="en-US" sz="1400" dirty="0">
                <a:latin typeface="Inter 18pt" panose="02000503000000020004" pitchFamily="2" charset="0"/>
                <a:ea typeface="Inter 18pt" panose="02000503000000020004" pitchFamily="2" charset="0"/>
              </a:rPr>
              <a:t>increases the </a:t>
            </a:r>
            <a:r>
              <a:rPr lang="en-US" sz="1400" b="1" dirty="0">
                <a:latin typeface="Inter 18pt" panose="02000503000000020004" pitchFamily="2" charset="0"/>
                <a:ea typeface="Inter 18pt" panose="02000503000000020004" pitchFamily="2" charset="0"/>
              </a:rPr>
              <a:t>Speed of Adjustment in Cash holdings</a:t>
            </a:r>
            <a:r>
              <a:rPr lang="en-US" sz="1400" dirty="0">
                <a:latin typeface="Inter 18pt" panose="02000503000000020004" pitchFamily="2" charset="0"/>
                <a:ea typeface="Inter 18pt" panose="02000503000000020004" pitchFamily="2" charset="0"/>
              </a:rPr>
              <a:t>.</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Firms with </a:t>
            </a:r>
            <a:r>
              <a:rPr lang="en-US" sz="1400" b="1" dirty="0">
                <a:latin typeface="Inter 18pt" panose="02000503000000020004" pitchFamily="2" charset="0"/>
                <a:ea typeface="Inter 18pt" panose="02000503000000020004" pitchFamily="2" charset="0"/>
              </a:rPr>
              <a:t>cash deficits </a:t>
            </a:r>
            <a:r>
              <a:rPr lang="en-US" sz="1400" dirty="0">
                <a:latin typeface="Inter 18pt" panose="02000503000000020004" pitchFamily="2" charset="0"/>
                <a:ea typeface="Inter 18pt" panose="02000503000000020004" pitchFamily="2" charset="0"/>
              </a:rPr>
              <a:t>adjust cash level more rapidly than firms with </a:t>
            </a:r>
            <a:r>
              <a:rPr lang="en-US" sz="1400" b="1" dirty="0">
                <a:latin typeface="Inter 18pt" panose="02000503000000020004" pitchFamily="2" charset="0"/>
                <a:ea typeface="Inter 18pt" panose="02000503000000020004" pitchFamily="2" charset="0"/>
              </a:rPr>
              <a:t>cash surpluses</a:t>
            </a:r>
            <a:r>
              <a:rPr lang="en-US" sz="1400" dirty="0">
                <a:latin typeface="Inter 18pt" panose="02000503000000020004" pitchFamily="2" charset="0"/>
                <a:ea typeface="Inter 18pt" panose="02000503000000020004" pitchFamily="2" charset="0"/>
              </a:rPr>
              <a:t>.</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Under Climate change conditions, Cash Holdings Adjustment Speed </a:t>
            </a:r>
            <a:r>
              <a:rPr lang="en-US" sz="1400" b="1" dirty="0">
                <a:latin typeface="Inter 18pt" panose="02000503000000020004" pitchFamily="2" charset="0"/>
                <a:ea typeface="Inter 18pt" panose="02000503000000020004" pitchFamily="2" charset="0"/>
              </a:rPr>
              <a:t>accelerates</a:t>
            </a:r>
            <a:r>
              <a:rPr lang="en-US" sz="1400" dirty="0">
                <a:latin typeface="Inter 18pt" panose="02000503000000020004" pitchFamily="2" charset="0"/>
                <a:ea typeface="Inter 18pt" panose="02000503000000020004" pitchFamily="2" charset="0"/>
              </a:rPr>
              <a:t>, with </a:t>
            </a:r>
            <a:r>
              <a:rPr lang="en-US" sz="1400" b="1" dirty="0">
                <a:latin typeface="Inter 18pt" panose="02000503000000020004" pitchFamily="2" charset="0"/>
                <a:ea typeface="Inter 18pt" panose="02000503000000020004" pitchFamily="2" charset="0"/>
              </a:rPr>
              <a:t>Environmental policy stringency</a:t>
            </a:r>
            <a:r>
              <a:rPr lang="en-US" sz="1400" dirty="0">
                <a:latin typeface="Inter 18pt" panose="02000503000000020004" pitchFamily="2" charset="0"/>
                <a:ea typeface="Inter 18pt" panose="02000503000000020004" pitchFamily="2" charset="0"/>
              </a:rPr>
              <a:t> and </a:t>
            </a:r>
            <a:r>
              <a:rPr lang="en-US" sz="1400" b="1" dirty="0">
                <a:latin typeface="Inter 18pt" panose="02000503000000020004" pitchFamily="2" charset="0"/>
                <a:ea typeface="Inter 18pt" panose="02000503000000020004" pitchFamily="2" charset="0"/>
              </a:rPr>
              <a:t>Financial constraints </a:t>
            </a:r>
            <a:r>
              <a:rPr lang="en-US" sz="1400" dirty="0">
                <a:latin typeface="Inter 18pt" panose="02000503000000020004" pitchFamily="2" charset="0"/>
                <a:ea typeface="Inter 18pt" panose="02000503000000020004" pitchFamily="2" charset="0"/>
              </a:rPr>
              <a:t>making this effect </a:t>
            </a:r>
            <a:r>
              <a:rPr lang="en-US" sz="1400" b="1" dirty="0">
                <a:latin typeface="Inter 18pt" panose="02000503000000020004" pitchFamily="2" charset="0"/>
                <a:ea typeface="Inter 18pt" panose="02000503000000020004" pitchFamily="2" charset="0"/>
              </a:rPr>
              <a:t>more pronounced</a:t>
            </a:r>
            <a:r>
              <a:rPr lang="en-US" sz="1400" dirty="0">
                <a:latin typeface="Inter 18pt" panose="02000503000000020004" pitchFamily="2" charset="0"/>
                <a:ea typeface="Inter 18pt" panose="02000503000000020004" pitchFamily="2" charset="0"/>
              </a:rPr>
              <a:t>.</a:t>
            </a:r>
          </a:p>
        </p:txBody>
      </p:sp>
      <p:sp>
        <p:nvSpPr>
          <p:cNvPr id="30" name="Rectangle: Rounded Corners 29">
            <a:extLst>
              <a:ext uri="{FF2B5EF4-FFF2-40B4-BE49-F238E27FC236}">
                <a16:creationId xmlns:a16="http://schemas.microsoft.com/office/drawing/2014/main" id="{FB9AAB42-BA3E-4DE0-810A-E6EE4855D30C}"/>
              </a:ext>
            </a:extLst>
          </p:cNvPr>
          <p:cNvSpPr/>
          <p:nvPr/>
        </p:nvSpPr>
        <p:spPr>
          <a:xfrm>
            <a:off x="6417261" y="1579377"/>
            <a:ext cx="5274492" cy="4361325"/>
          </a:xfrm>
          <a:prstGeom prst="roundRect">
            <a:avLst>
              <a:gd name="adj" fmla="val 6036"/>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12A97C5A-A192-9EFF-830D-527282CFCFF7}"/>
              </a:ext>
            </a:extLst>
          </p:cNvPr>
          <p:cNvSpPr txBox="1"/>
          <p:nvPr/>
        </p:nvSpPr>
        <p:spPr>
          <a:xfrm>
            <a:off x="6700197" y="1697141"/>
            <a:ext cx="4636071" cy="3948581"/>
          </a:xfrm>
          <a:prstGeom prst="rect">
            <a:avLst/>
          </a:prstGeom>
          <a:noFill/>
        </p:spPr>
        <p:txBody>
          <a:bodyPr wrap="square" rtlCol="0">
            <a:spAutoFit/>
          </a:bodyPr>
          <a:lstStyle/>
          <a:p>
            <a:pPr algn="just">
              <a:lnSpc>
                <a:spcPct val="120000"/>
              </a:lnSpc>
            </a:pPr>
            <a:r>
              <a:rPr lang="en-US" sz="1400" b="1" dirty="0">
                <a:solidFill>
                  <a:srgbClr val="3D85C6"/>
                </a:solidFill>
                <a:latin typeface="Inter 18pt" panose="02000503000000020004" pitchFamily="2" charset="0"/>
                <a:ea typeface="Inter 18pt" panose="02000503000000020004" pitchFamily="2" charset="0"/>
              </a:rPr>
              <a:t>Policy Implications:</a:t>
            </a:r>
          </a:p>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Provide important insights for finance practitioners in devising </a:t>
            </a:r>
            <a:r>
              <a:rPr lang="en-US" sz="1400" b="1" dirty="0">
                <a:latin typeface="Inter 18pt" panose="02000503000000020004" pitchFamily="2" charset="0"/>
                <a:ea typeface="Inter 18pt" panose="02000503000000020004" pitchFamily="2" charset="0"/>
              </a:rPr>
              <a:t>strategies to curb effects of Climate change</a:t>
            </a:r>
            <a:r>
              <a:rPr lang="en-US" sz="1400" dirty="0">
                <a:latin typeface="Inter 18pt" panose="02000503000000020004" pitchFamily="2" charset="0"/>
                <a:ea typeface="Inter 18pt" panose="02000503000000020004" pitchFamily="2" charset="0"/>
              </a:rPr>
              <a:t>, by anticipating changes and managing resources in adjustment to </a:t>
            </a:r>
            <a:r>
              <a:rPr lang="en-US" sz="1400" b="1" dirty="0" err="1">
                <a:latin typeface="Inter 18pt" panose="02000503000000020004" pitchFamily="2" charset="0"/>
                <a:ea typeface="Inter 18pt" panose="02000503000000020004" pitchFamily="2" charset="0"/>
              </a:rPr>
              <a:t>minimise</a:t>
            </a:r>
            <a:r>
              <a:rPr lang="en-US" sz="1400" b="1" dirty="0">
                <a:latin typeface="Inter 18pt" panose="02000503000000020004" pitchFamily="2" charset="0"/>
                <a:ea typeface="Inter 18pt" panose="02000503000000020004" pitchFamily="2" charset="0"/>
              </a:rPr>
              <a:t> costs </a:t>
            </a:r>
            <a:r>
              <a:rPr lang="en-US" sz="1400" dirty="0">
                <a:latin typeface="Inter 18pt" panose="02000503000000020004" pitchFamily="2" charset="0"/>
                <a:ea typeface="Inter 18pt" panose="02000503000000020004" pitchFamily="2" charset="0"/>
              </a:rPr>
              <a:t>and </a:t>
            </a:r>
            <a:r>
              <a:rPr lang="en-US" sz="1400" b="1" dirty="0" err="1">
                <a:latin typeface="Inter 18pt" panose="02000503000000020004" pitchFamily="2" charset="0"/>
                <a:ea typeface="Inter 18pt" panose="02000503000000020004" pitchFamily="2" charset="0"/>
              </a:rPr>
              <a:t>maximise</a:t>
            </a:r>
            <a:r>
              <a:rPr lang="en-US" sz="1400" b="1" dirty="0">
                <a:latin typeface="Inter 18pt" panose="02000503000000020004" pitchFamily="2" charset="0"/>
                <a:ea typeface="Inter 18pt" panose="02000503000000020004" pitchFamily="2" charset="0"/>
              </a:rPr>
              <a:t> efficiency</a:t>
            </a:r>
            <a:r>
              <a:rPr lang="en-US" sz="1400" dirty="0">
                <a:latin typeface="Inter 18pt" panose="02000503000000020004" pitchFamily="2" charset="0"/>
                <a:ea typeface="Inter 18pt" panose="02000503000000020004" pitchFamily="2" charset="0"/>
              </a:rPr>
              <a:t>.</a:t>
            </a:r>
          </a:p>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Policymakers' use of </a:t>
            </a:r>
            <a:r>
              <a:rPr lang="en-US" sz="1400" b="1" dirty="0">
                <a:latin typeface="Inter 18pt" panose="02000503000000020004" pitchFamily="2" charset="0"/>
                <a:ea typeface="Inter 18pt" panose="02000503000000020004" pitchFamily="2" charset="0"/>
              </a:rPr>
              <a:t>the delay from Partial adjustment model</a:t>
            </a:r>
            <a:r>
              <a:rPr lang="en-US" sz="1400" dirty="0">
                <a:latin typeface="Inter 18pt" panose="02000503000000020004" pitchFamily="2" charset="0"/>
                <a:ea typeface="Inter 18pt" panose="02000503000000020004" pitchFamily="2" charset="0"/>
              </a:rPr>
              <a:t> can affect </a:t>
            </a:r>
            <a:r>
              <a:rPr lang="en-US" sz="1400" b="1" dirty="0">
                <a:latin typeface="Inter 18pt" panose="02000503000000020004" pitchFamily="2" charset="0"/>
                <a:ea typeface="Inter 18pt" panose="02000503000000020004" pitchFamily="2" charset="0"/>
              </a:rPr>
              <a:t>decision-making processes</a:t>
            </a:r>
            <a:r>
              <a:rPr lang="en-US" sz="1400" dirty="0">
                <a:latin typeface="Inter 18pt" panose="02000503000000020004" pitchFamily="2" charset="0"/>
                <a:ea typeface="Inter 18pt" panose="02000503000000020004" pitchFamily="2" charset="0"/>
              </a:rPr>
              <a:t>, the </a:t>
            </a:r>
            <a:r>
              <a:rPr lang="en-US" sz="1400" b="1" dirty="0">
                <a:latin typeface="Inter 18pt" panose="02000503000000020004" pitchFamily="2" charset="0"/>
                <a:ea typeface="Inter 18pt" panose="02000503000000020004" pitchFamily="2" charset="0"/>
              </a:rPr>
              <a:t>timing of policy interventions</a:t>
            </a:r>
            <a:r>
              <a:rPr lang="en-US" sz="1400" dirty="0">
                <a:latin typeface="Inter 18pt" panose="02000503000000020004" pitchFamily="2" charset="0"/>
                <a:ea typeface="Inter 18pt" panose="02000503000000020004" pitchFamily="2" charset="0"/>
              </a:rPr>
              <a:t>, and </a:t>
            </a:r>
            <a:r>
              <a:rPr lang="en-US" sz="1400" b="1" dirty="0">
                <a:latin typeface="Inter 18pt" panose="02000503000000020004" pitchFamily="2" charset="0"/>
                <a:ea typeface="Inter 18pt" panose="02000503000000020004" pitchFamily="2" charset="0"/>
              </a:rPr>
              <a:t>the anticipation of their impacts</a:t>
            </a:r>
            <a:r>
              <a:rPr lang="en-US" sz="1400" dirty="0">
                <a:latin typeface="Inter 18pt" panose="02000503000000020004" pitchFamily="2" charset="0"/>
                <a:ea typeface="Inter 18pt" panose="02000503000000020004" pitchFamily="2" charset="0"/>
              </a:rPr>
              <a:t> related to climate change, leading to better regulations.</a:t>
            </a:r>
          </a:p>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Understand how economic policies of Climate change should formulate and how their effects are anticipated on </a:t>
            </a:r>
            <a:r>
              <a:rPr lang="en-US" sz="1400" b="1" dirty="0">
                <a:latin typeface="Inter 18pt" panose="02000503000000020004" pitchFamily="2" charset="0"/>
                <a:ea typeface="Inter 18pt" panose="02000503000000020004" pitchFamily="2" charset="0"/>
              </a:rPr>
              <a:t>firms’ decision-making</a:t>
            </a:r>
            <a:r>
              <a:rPr lang="en-US" sz="1400" dirty="0">
                <a:latin typeface="Inter 18pt" panose="02000503000000020004" pitchFamily="2" charset="0"/>
                <a:ea typeface="Inter 18pt" panose="02000503000000020004" pitchFamily="2" charset="0"/>
              </a:rPr>
              <a:t>, especially cash holdings.</a:t>
            </a:r>
          </a:p>
        </p:txBody>
      </p:sp>
      <p:sp>
        <p:nvSpPr>
          <p:cNvPr id="33" name="Rectangle: Rounded Corners 32">
            <a:extLst>
              <a:ext uri="{FF2B5EF4-FFF2-40B4-BE49-F238E27FC236}">
                <a16:creationId xmlns:a16="http://schemas.microsoft.com/office/drawing/2014/main" id="{FD4617CC-39C2-1FBC-6F51-01C69742A03B}"/>
              </a:ext>
            </a:extLst>
          </p:cNvPr>
          <p:cNvSpPr/>
          <p:nvPr/>
        </p:nvSpPr>
        <p:spPr>
          <a:xfrm>
            <a:off x="595238" y="1607057"/>
            <a:ext cx="5274492" cy="4353270"/>
          </a:xfrm>
          <a:prstGeom prst="roundRect">
            <a:avLst>
              <a:gd name="adj" fmla="val 5411"/>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B96A72D-8BF5-7431-C1D5-855FBF1E3F43}"/>
              </a:ext>
            </a:extLst>
          </p:cNvPr>
          <p:cNvSpPr txBox="1"/>
          <p:nvPr/>
        </p:nvSpPr>
        <p:spPr>
          <a:xfrm>
            <a:off x="701008" y="1779323"/>
            <a:ext cx="4997077" cy="3431517"/>
          </a:xfrm>
          <a:prstGeom prst="rect">
            <a:avLst/>
          </a:prstGeom>
          <a:noFill/>
        </p:spPr>
        <p:txBody>
          <a:bodyPr wrap="square" rtlCol="0">
            <a:spAutoFit/>
          </a:bodyPr>
          <a:lstStyle/>
          <a:p>
            <a:pPr algn="just">
              <a:lnSpc>
                <a:spcPct val="120000"/>
              </a:lnSpc>
            </a:pPr>
            <a:r>
              <a:rPr lang="en-US" sz="1400" b="1" dirty="0">
                <a:solidFill>
                  <a:srgbClr val="3D85C6"/>
                </a:solidFill>
                <a:latin typeface="Inter 18pt" panose="02000503000000020004" pitchFamily="2" charset="0"/>
                <a:ea typeface="Inter 18pt" panose="02000503000000020004" pitchFamily="2" charset="0"/>
              </a:rPr>
              <a:t>Limitations:</a:t>
            </a:r>
          </a:p>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Our sample primarily consists of developed countries, with </a:t>
            </a:r>
            <a:r>
              <a:rPr lang="en-US" sz="1400" b="1" dirty="0">
                <a:latin typeface="Inter 18pt" panose="02000503000000020004" pitchFamily="2" charset="0"/>
                <a:ea typeface="Inter 18pt" panose="02000503000000020004" pitchFamily="2" charset="0"/>
              </a:rPr>
              <a:t>limited representation from developing economies</a:t>
            </a:r>
            <a:r>
              <a:rPr lang="en-US" sz="1400" dirty="0">
                <a:latin typeface="Inter 18pt" panose="02000503000000020004" pitchFamily="2" charset="0"/>
                <a:ea typeface="Inter 18pt" panose="02000503000000020004" pitchFamily="2" charset="0"/>
              </a:rPr>
              <a:t>, which could introduce bias in the results. </a:t>
            </a:r>
          </a:p>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Further research could employ </a:t>
            </a:r>
            <a:r>
              <a:rPr lang="en-US" sz="1400" b="1" dirty="0">
                <a:latin typeface="Inter 18pt" panose="02000503000000020004" pitchFamily="2" charset="0"/>
                <a:ea typeface="Inter 18pt" panose="02000503000000020004" pitchFamily="2" charset="0"/>
              </a:rPr>
              <a:t>alternative methods</a:t>
            </a:r>
            <a:r>
              <a:rPr lang="en-US" sz="1400" dirty="0">
                <a:latin typeface="Inter 18pt" panose="02000503000000020004" pitchFamily="2" charset="0"/>
                <a:ea typeface="Inter 18pt" panose="02000503000000020004" pitchFamily="2" charset="0"/>
              </a:rPr>
              <a:t> to address endogeneity concerns, such as Difference-in-Differences or Two-Stage Least Squares, etc.</a:t>
            </a:r>
          </a:p>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Our proxies may </a:t>
            </a:r>
            <a:r>
              <a:rPr lang="en-US" sz="1400" b="1" dirty="0">
                <a:latin typeface="Inter 18pt" panose="02000503000000020004" pitchFamily="2" charset="0"/>
                <a:ea typeface="Inter 18pt" panose="02000503000000020004" pitchFamily="2" charset="0"/>
              </a:rPr>
              <a:t>not fully capture the multifaceted and complex nature</a:t>
            </a:r>
            <a:r>
              <a:rPr lang="en-US" sz="1400" dirty="0">
                <a:latin typeface="Inter 18pt" panose="02000503000000020004" pitchFamily="2" charset="0"/>
                <a:ea typeface="Inter 18pt" panose="02000503000000020004" pitchFamily="2" charset="0"/>
              </a:rPr>
              <a:t> of climate change. </a:t>
            </a:r>
          </a:p>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While we primarily examine firm-level management </a:t>
            </a:r>
            <a:r>
              <a:rPr lang="en-US" sz="1400" dirty="0" err="1">
                <a:latin typeface="Inter 18pt" panose="02000503000000020004" pitchFamily="2" charset="0"/>
                <a:ea typeface="Inter 18pt" panose="02000503000000020004" pitchFamily="2" charset="0"/>
              </a:rPr>
              <a:t>behaviours</a:t>
            </a:r>
            <a:r>
              <a:rPr lang="en-US" sz="1400" dirty="0">
                <a:latin typeface="Inter 18pt" panose="02000503000000020004" pitchFamily="2" charset="0"/>
                <a:ea typeface="Inter 18pt" panose="02000503000000020004" pitchFamily="2" charset="0"/>
              </a:rPr>
              <a:t>, broader factors like </a:t>
            </a:r>
            <a:r>
              <a:rPr lang="en-US" sz="1400" b="1" dirty="0">
                <a:latin typeface="Inter 18pt" panose="02000503000000020004" pitchFamily="2" charset="0"/>
                <a:ea typeface="Inter 18pt" panose="02000503000000020004" pitchFamily="2" charset="0"/>
              </a:rPr>
              <a:t>culture and societal trust</a:t>
            </a:r>
            <a:r>
              <a:rPr lang="en-US" sz="1400" dirty="0">
                <a:latin typeface="Inter 18pt" panose="02000503000000020004" pitchFamily="2" charset="0"/>
                <a:ea typeface="Inter 18pt" panose="02000503000000020004" pitchFamily="2" charset="0"/>
              </a:rPr>
              <a:t>, which might also affect cash holdings, </a:t>
            </a:r>
            <a:r>
              <a:rPr lang="en-US" sz="1400" b="1" dirty="0">
                <a:latin typeface="Inter 18pt" panose="02000503000000020004" pitchFamily="2" charset="0"/>
                <a:ea typeface="Inter 18pt" panose="02000503000000020004" pitchFamily="2" charset="0"/>
              </a:rPr>
              <a:t>are overlooked</a:t>
            </a:r>
            <a:r>
              <a:rPr lang="en-US" sz="1400" dirty="0">
                <a:latin typeface="Inter 18pt" panose="02000503000000020004" pitchFamily="2" charset="0"/>
                <a:ea typeface="Inter 18pt" panose="02000503000000020004" pitchFamily="2" charset="0"/>
              </a:rPr>
              <a:t>.</a:t>
            </a:r>
          </a:p>
        </p:txBody>
      </p:sp>
      <p:pic>
        <p:nvPicPr>
          <p:cNvPr id="36" name="Picture 35">
            <a:extLst>
              <a:ext uri="{FF2B5EF4-FFF2-40B4-BE49-F238E27FC236}">
                <a16:creationId xmlns:a16="http://schemas.microsoft.com/office/drawing/2014/main" id="{DADF555A-8C4F-3DC2-2F3A-DF6C479F209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sp>
        <p:nvSpPr>
          <p:cNvPr id="13" name="TextBox 12">
            <a:extLst>
              <a:ext uri="{FF2B5EF4-FFF2-40B4-BE49-F238E27FC236}">
                <a16:creationId xmlns:a16="http://schemas.microsoft.com/office/drawing/2014/main" id="{09756E6E-F9DA-1E39-BF24-AFF72434B44B}"/>
              </a:ext>
            </a:extLst>
          </p:cNvPr>
          <p:cNvSpPr txBox="1"/>
          <p:nvPr/>
        </p:nvSpPr>
        <p:spPr>
          <a:xfrm>
            <a:off x="8164958" y="6579238"/>
            <a:ext cx="1025769" cy="261610"/>
          </a:xfrm>
          <a:prstGeom prst="rect">
            <a:avLst/>
          </a:prstGeom>
          <a:noFill/>
        </p:spPr>
        <p:txBody>
          <a:bodyPr wrap="square" rtlCol="0">
            <a:spAutoFit/>
          </a:bodyPr>
          <a:lstStyle/>
          <a:p>
            <a:pPr algn="ctr"/>
            <a:r>
              <a:rPr lang="en-US" sz="1100" dirty="0">
                <a:latin typeface="Inter 18pt" panose="02000503000000020004" pitchFamily="2" charset="0"/>
                <a:ea typeface="Inter 18pt" panose="02000503000000020004" pitchFamily="2" charset="0"/>
              </a:rPr>
              <a:t>Results</a:t>
            </a:r>
          </a:p>
        </p:txBody>
      </p:sp>
      <p:sp>
        <p:nvSpPr>
          <p:cNvPr id="14" name="TextBox 13">
            <a:extLst>
              <a:ext uri="{FF2B5EF4-FFF2-40B4-BE49-F238E27FC236}">
                <a16:creationId xmlns:a16="http://schemas.microsoft.com/office/drawing/2014/main" id="{12466AB4-5815-A212-E405-CCE866F24C9A}"/>
              </a:ext>
            </a:extLst>
          </p:cNvPr>
          <p:cNvSpPr txBox="1"/>
          <p:nvPr/>
        </p:nvSpPr>
        <p:spPr>
          <a:xfrm>
            <a:off x="10660877" y="6579238"/>
            <a:ext cx="1025769" cy="261610"/>
          </a:xfrm>
          <a:prstGeom prst="rect">
            <a:avLst/>
          </a:prstGeom>
          <a:noFill/>
        </p:spPr>
        <p:txBody>
          <a:bodyPr wrap="square" rtlCol="0">
            <a:spAutoFit/>
          </a:bodyPr>
          <a:lstStyle>
            <a:defPPr>
              <a:defRPr lang="en-US"/>
            </a:defPPr>
            <a:lvl1pPr algn="ctr">
              <a:defRPr sz="1100">
                <a:solidFill>
                  <a:srgbClr val="085878"/>
                </a:solidFill>
                <a:latin typeface="Inter 18pt Black" panose="02000503000000020004" pitchFamily="2" charset="0"/>
                <a:ea typeface="Inter 18pt Black" panose="02000503000000020004" pitchFamily="2" charset="0"/>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85878"/>
                </a:solidFill>
                <a:effectLst/>
                <a:uLnTx/>
                <a:uFillTx/>
                <a:latin typeface="Inter 18pt Black" panose="02000503000000020004" pitchFamily="2" charset="0"/>
                <a:ea typeface="Inter 18pt Black" panose="02000503000000020004" pitchFamily="2" charset="0"/>
                <a:cs typeface="+mn-cs"/>
              </a:rPr>
              <a:t>Conclusion</a:t>
            </a:r>
          </a:p>
        </p:txBody>
      </p:sp>
    </p:spTree>
    <p:extLst>
      <p:ext uri="{BB962C8B-B14F-4D97-AF65-F5344CB8AC3E}">
        <p14:creationId xmlns:p14="http://schemas.microsoft.com/office/powerpoint/2010/main" val="124694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from="0" to="1" calcmode="lin" valueType="num">
                                      <p:cBhvr>
                                        <p:cTn id="7" dur="500" fill="hold">
                                          <p:stCondLst>
                                            <p:cond delay="0"/>
                                          </p:stCondLst>
                                        </p:cTn>
                                        <p:tgtEl>
                                          <p:spTgt spid="27"/>
                                        </p:tgtEl>
                                        <p:attrNameLst>
                                          <p:attrName>style.opacity</p:attrName>
                                        </p:attrNameLst>
                                      </p:cBhvr>
                                    </p:anim>
                                    <p:anim to="" calcmode="lin" valueType="num">
                                      <p:cBhvr>
                                        <p:cTn id="8" dur="500" fill="hold">
                                          <p:stCondLst>
                                            <p:cond delay="0"/>
                                          </p:stCondLst>
                                        </p:cTn>
                                        <p:tgtEl>
                                          <p:spTgt spid="27"/>
                                        </p:tgtEl>
                                        <p:attrNameLst>
                                          <p:attrName>ppt_y</p:attrName>
                                        </p:attrNameLst>
                                      </p:cBhvr>
                                      <p:tavLst>
                                        <p:tav tm="0" fmla="$">
                                          <p:val>
                                            <p:strVal val="#ppt_y-.05"/>
                                          </p:val>
                                        </p:tav>
                                        <p:tav tm="100000" fmla="$">
                                          <p:val>
                                            <p:strVal val="#ppt_y"/>
                                          </p:val>
                                        </p:tav>
                                      </p:tavLst>
                                    </p:anim>
                                  </p:childTnLst>
                                </p:cTn>
                              </p:par>
                              <p:par>
                                <p:cTn id="9" presetID="10" presetClass="entr" presetSubtype="0" accel="50000" decel="5000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anim to="" calcmode="lin" valueType="num">
                                      <p:cBhvr>
                                        <p:cTn id="11" dur="750" decel="100000" fill="hold">
                                          <p:stCondLst>
                                            <p:cond delay="0"/>
                                          </p:stCondLst>
                                        </p:cTn>
                                        <p:tgtEl>
                                          <p:spTgt spid="28"/>
                                        </p:tgtEl>
                                        <p:attrNameLst>
                                          <p:attrName>ppt_x</p:attrName>
                                        </p:attrNameLst>
                                      </p:cBhvr>
                                      <p:tavLst>
                                        <p:tav tm="0" fmla="$">
                                          <p:val>
                                            <p:strVal val="ppt_x-ppt_w/2"/>
                                          </p:val>
                                        </p:tav>
                                        <p:tav tm="100000" fmla="$">
                                          <p:val>
                                            <p:strVal val="#ppt_x"/>
                                          </p:val>
                                        </p:tav>
                                      </p:tavLst>
                                    </p:anim>
                                    <p:anim to="" calcmode="lin" valueType="num">
                                      <p:cBhvr>
                                        <p:cTn id="12" dur="750" decel="100000" fill="hold">
                                          <p:stCondLst>
                                            <p:cond delay="0"/>
                                          </p:stCondLst>
                                        </p:cTn>
                                        <p:tgtEl>
                                          <p:spTgt spid="28"/>
                                        </p:tgtEl>
                                        <p:attrNameLst>
                                          <p:attrName>ppt_y</p:attrName>
                                        </p:attrNameLst>
                                      </p:cBhvr>
                                      <p:tavLst>
                                        <p:tav tm="0" fmla="$">
                                          <p:val>
                                            <p:strVal val="ppt_y-ppt_h/2"/>
                                          </p:val>
                                        </p:tav>
                                        <p:tav tm="100000" fmla="$">
                                          <p:val>
                                            <p:strVal val="#ppt_y"/>
                                          </p:val>
                                        </p:tav>
                                      </p:tavLst>
                                    </p:anim>
                                    <p:animScale>
                                      <p:cBhvr>
                                        <p:cTn id="13" dur="750" decel="100000" fill="hold">
                                          <p:stCondLst>
                                            <p:cond delay="0"/>
                                          </p:stCondLst>
                                        </p:cTn>
                                        <p:tgtEl>
                                          <p:spTgt spid="28"/>
                                        </p:tgtEl>
                                      </p:cBhvr>
                                      <p:from x="0" y="0"/>
                                      <p:to x="100000" y="100000"/>
                                    </p:animScale>
                                    <p:anim from="0" to="1" calcmode="lin" valueType="num">
                                      <p:cBhvr>
                                        <p:cTn id="14" dur="150" fill="hold">
                                          <p:stCondLst>
                                            <p:cond delay="0"/>
                                          </p:stCondLst>
                                        </p:cTn>
                                        <p:tgtEl>
                                          <p:spTgt spid="28"/>
                                        </p:tgtEl>
                                        <p:attrNameLst>
                                          <p:attrName>style.opacity</p:attrName>
                                        </p:attrNameLst>
                                      </p:cBhvr>
                                    </p:anim>
                                  </p:childTnLst>
                                </p:cTn>
                              </p:par>
                              <p:par>
                                <p:cTn id="15" presetID="10" presetClass="entr" presetSubtype="0" decel="10000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anim from="0" to="1" calcmode="lin" valueType="num">
                                      <p:cBhvr>
                                        <p:cTn id="17" dur="1000" fill="hold">
                                          <p:stCondLst>
                                            <p:cond delay="0"/>
                                          </p:stCondLst>
                                        </p:cTn>
                                        <p:tgtEl>
                                          <p:spTgt spid="29"/>
                                        </p:tgtEl>
                                        <p:attrNameLst>
                                          <p:attrName>style.opacity</p:attrName>
                                        </p:attrNameLst>
                                      </p:cBhvr>
                                    </p:anim>
                                    <p:anim to="" calcmode="lin" valueType="num">
                                      <p:cBhvr>
                                        <p:cTn id="18" dur="1000" fill="hold">
                                          <p:stCondLst>
                                            <p:cond delay="0"/>
                                          </p:stCondLst>
                                        </p:cTn>
                                        <p:tgtEl>
                                          <p:spTgt spid="29"/>
                                        </p:tgtEl>
                                        <p:attrNameLst>
                                          <p:attrName>ppt_x</p:attrName>
                                        </p:attrNameLst>
                                      </p:cBhvr>
                                      <p:tavLst>
                                        <p:tav tm="0" fmla="$">
                                          <p:val>
                                            <p:strVal val="#ppt_x-.05"/>
                                          </p:val>
                                        </p:tav>
                                        <p:tav tm="100000" fmla="$">
                                          <p:val>
                                            <p:strVal val="#ppt_x"/>
                                          </p:val>
                                        </p:tav>
                                      </p:tavLst>
                                    </p:anim>
                                  </p:childTnLst>
                                </p:cTn>
                              </p:par>
                              <p:par>
                                <p:cTn id="19" presetID="10" presetClass="entr" presetSubtype="0" accel="50000" decel="5000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to="" calcmode="lin" valueType="num">
                                      <p:cBhvr>
                                        <p:cTn id="21" dur="750" decel="100000" fill="hold">
                                          <p:stCondLst>
                                            <p:cond delay="0"/>
                                          </p:stCondLst>
                                        </p:cTn>
                                        <p:tgtEl>
                                          <p:spTgt spid="30"/>
                                        </p:tgtEl>
                                        <p:attrNameLst>
                                          <p:attrName>ppt_x</p:attrName>
                                        </p:attrNameLst>
                                      </p:cBhvr>
                                      <p:tavLst>
                                        <p:tav tm="0" fmla="$">
                                          <p:val>
                                            <p:strVal val="ppt_x-ppt_w/2"/>
                                          </p:val>
                                        </p:tav>
                                        <p:tav tm="100000" fmla="$">
                                          <p:val>
                                            <p:strVal val="#ppt_x"/>
                                          </p:val>
                                        </p:tav>
                                      </p:tavLst>
                                    </p:anim>
                                    <p:anim to="" calcmode="lin" valueType="num">
                                      <p:cBhvr>
                                        <p:cTn id="22" dur="750" decel="100000" fill="hold">
                                          <p:stCondLst>
                                            <p:cond delay="0"/>
                                          </p:stCondLst>
                                        </p:cTn>
                                        <p:tgtEl>
                                          <p:spTgt spid="30"/>
                                        </p:tgtEl>
                                        <p:attrNameLst>
                                          <p:attrName>ppt_y</p:attrName>
                                        </p:attrNameLst>
                                      </p:cBhvr>
                                      <p:tavLst>
                                        <p:tav tm="0" fmla="$">
                                          <p:val>
                                            <p:strVal val="ppt_y-ppt_h/2"/>
                                          </p:val>
                                        </p:tav>
                                        <p:tav tm="100000" fmla="$">
                                          <p:val>
                                            <p:strVal val="#ppt_y"/>
                                          </p:val>
                                        </p:tav>
                                      </p:tavLst>
                                    </p:anim>
                                    <p:animScale>
                                      <p:cBhvr>
                                        <p:cTn id="23" dur="750" decel="100000" fill="hold">
                                          <p:stCondLst>
                                            <p:cond delay="0"/>
                                          </p:stCondLst>
                                        </p:cTn>
                                        <p:tgtEl>
                                          <p:spTgt spid="30"/>
                                        </p:tgtEl>
                                      </p:cBhvr>
                                      <p:from x="0" y="0"/>
                                      <p:to x="100000" y="100000"/>
                                    </p:animScale>
                                    <p:anim from="0" to="1" calcmode="lin" valueType="num">
                                      <p:cBhvr>
                                        <p:cTn id="24" dur="150" fill="hold">
                                          <p:stCondLst>
                                            <p:cond delay="0"/>
                                          </p:stCondLst>
                                        </p:cTn>
                                        <p:tgtEl>
                                          <p:spTgt spid="30"/>
                                        </p:tgtEl>
                                        <p:attrNameLst>
                                          <p:attrName>style.opacity</p:attrName>
                                        </p:attrNameLst>
                                      </p:cBhvr>
                                    </p:anim>
                                  </p:childTnLst>
                                </p:cTn>
                              </p:par>
                              <p:par>
                                <p:cTn id="25" presetID="10" presetClass="entr" presetSubtype="0" decel="10000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anim from="0" to="1" calcmode="lin" valueType="num">
                                      <p:cBhvr>
                                        <p:cTn id="27" dur="1000" fill="hold">
                                          <p:stCondLst>
                                            <p:cond delay="0"/>
                                          </p:stCondLst>
                                        </p:cTn>
                                        <p:tgtEl>
                                          <p:spTgt spid="31"/>
                                        </p:tgtEl>
                                        <p:attrNameLst>
                                          <p:attrName>style.opacity</p:attrName>
                                        </p:attrNameLst>
                                      </p:cBhvr>
                                    </p:anim>
                                    <p:anim to="" calcmode="lin" valueType="num">
                                      <p:cBhvr>
                                        <p:cTn id="28" dur="1000" fill="hold">
                                          <p:stCondLst>
                                            <p:cond delay="0"/>
                                          </p:stCondLst>
                                        </p:cTn>
                                        <p:tgtEl>
                                          <p:spTgt spid="31"/>
                                        </p:tgtEl>
                                        <p:attrNameLst>
                                          <p:attrName>ppt_x</p:attrName>
                                        </p:attrNameLst>
                                      </p:cBhvr>
                                      <p:tavLst>
                                        <p:tav tm="0" fmla="$">
                                          <p:val>
                                            <p:strVal val="#ppt_x-.05"/>
                                          </p:val>
                                        </p:tav>
                                        <p:tav tm="100000" fmla="$">
                                          <p:val>
                                            <p:strVal val="#ppt_x"/>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accel="50000" decel="5000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 to="" calcmode="lin" valueType="num">
                                      <p:cBhvr>
                                        <p:cTn id="33" dur="750" decel="100000" fill="hold">
                                          <p:stCondLst>
                                            <p:cond delay="0"/>
                                          </p:stCondLst>
                                        </p:cTn>
                                        <p:tgtEl>
                                          <p:spTgt spid="33"/>
                                        </p:tgtEl>
                                        <p:attrNameLst>
                                          <p:attrName>ppt_x</p:attrName>
                                        </p:attrNameLst>
                                      </p:cBhvr>
                                      <p:tavLst>
                                        <p:tav tm="0" fmla="$">
                                          <p:val>
                                            <p:strVal val="ppt_x-ppt_w/2"/>
                                          </p:val>
                                        </p:tav>
                                        <p:tav tm="100000" fmla="$">
                                          <p:val>
                                            <p:strVal val="#ppt_x"/>
                                          </p:val>
                                        </p:tav>
                                      </p:tavLst>
                                    </p:anim>
                                    <p:anim to="" calcmode="lin" valueType="num">
                                      <p:cBhvr>
                                        <p:cTn id="34" dur="750" decel="100000" fill="hold">
                                          <p:stCondLst>
                                            <p:cond delay="0"/>
                                          </p:stCondLst>
                                        </p:cTn>
                                        <p:tgtEl>
                                          <p:spTgt spid="33"/>
                                        </p:tgtEl>
                                        <p:attrNameLst>
                                          <p:attrName>ppt_y</p:attrName>
                                        </p:attrNameLst>
                                      </p:cBhvr>
                                      <p:tavLst>
                                        <p:tav tm="0" fmla="$">
                                          <p:val>
                                            <p:strVal val="ppt_y-ppt_h/2"/>
                                          </p:val>
                                        </p:tav>
                                        <p:tav tm="100000" fmla="$">
                                          <p:val>
                                            <p:strVal val="#ppt_y"/>
                                          </p:val>
                                        </p:tav>
                                      </p:tavLst>
                                    </p:anim>
                                    <p:animScale>
                                      <p:cBhvr>
                                        <p:cTn id="35" dur="750" decel="100000" fill="hold">
                                          <p:stCondLst>
                                            <p:cond delay="0"/>
                                          </p:stCondLst>
                                        </p:cTn>
                                        <p:tgtEl>
                                          <p:spTgt spid="33"/>
                                        </p:tgtEl>
                                      </p:cBhvr>
                                      <p:from x="0" y="0"/>
                                      <p:to x="100000" y="100000"/>
                                    </p:animScale>
                                    <p:anim from="0" to="1" calcmode="lin" valueType="num">
                                      <p:cBhvr>
                                        <p:cTn id="36" dur="150" fill="hold">
                                          <p:stCondLst>
                                            <p:cond delay="0"/>
                                          </p:stCondLst>
                                        </p:cTn>
                                        <p:tgtEl>
                                          <p:spTgt spid="33"/>
                                        </p:tgtEl>
                                        <p:attrNameLst>
                                          <p:attrName>style.opacity</p:attrName>
                                        </p:attrNameLst>
                                      </p:cBhvr>
                                    </p:anim>
                                  </p:childTnLst>
                                </p:cTn>
                              </p:par>
                              <p:par>
                                <p:cTn id="37" presetID="10" presetClass="entr" presetSubtype="0" decel="10000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anim from="0" to="1" calcmode="lin" valueType="num">
                                      <p:cBhvr>
                                        <p:cTn id="39" dur="1000" fill="hold">
                                          <p:stCondLst>
                                            <p:cond delay="0"/>
                                          </p:stCondLst>
                                        </p:cTn>
                                        <p:tgtEl>
                                          <p:spTgt spid="34"/>
                                        </p:tgtEl>
                                        <p:attrNameLst>
                                          <p:attrName>style.opacity</p:attrName>
                                        </p:attrNameLst>
                                      </p:cBhvr>
                                    </p:anim>
                                    <p:anim to="" calcmode="lin" valueType="num">
                                      <p:cBhvr>
                                        <p:cTn id="40" dur="1000" fill="hold">
                                          <p:stCondLst>
                                            <p:cond delay="0"/>
                                          </p:stCondLst>
                                        </p:cTn>
                                        <p:tgtEl>
                                          <p:spTgt spid="34"/>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9" grpId="0"/>
      <p:bldP spid="30" grpId="0" animBg="1"/>
      <p:bldP spid="31" grpId="0"/>
      <p:bldP spid="33" grpId="0" animBg="1"/>
      <p:bldP spid="34"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4F0A718-F5A5-0A91-29BA-01BD987A218F}"/>
              </a:ext>
            </a:extLst>
          </p:cNvPr>
          <p:cNvSpPr/>
          <p:nvPr/>
        </p:nvSpPr>
        <p:spPr>
          <a:xfrm>
            <a:off x="-997324" y="-487695"/>
            <a:ext cx="13672457" cy="8004629"/>
          </a:xfrm>
          <a:prstGeom prst="rect">
            <a:avLst/>
          </a:prstGeom>
          <a:solidFill>
            <a:schemeClr val="tx1">
              <a:alpha val="3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870B0F3E-4491-4855-D0E1-C9AF733F8C1B}"/>
              </a:ext>
            </a:extLst>
          </p:cNvPr>
          <p:cNvGrpSpPr/>
          <p:nvPr/>
        </p:nvGrpSpPr>
        <p:grpSpPr>
          <a:xfrm>
            <a:off x="11133749" y="187210"/>
            <a:ext cx="810076" cy="304322"/>
            <a:chOff x="4879929" y="-887895"/>
            <a:chExt cx="810076" cy="304322"/>
          </a:xfrm>
        </p:grpSpPr>
        <p:sp>
          <p:nvSpPr>
            <p:cNvPr id="24" name="Rectangle: Top Corners Rounded 23">
              <a:extLst>
                <a:ext uri="{FF2B5EF4-FFF2-40B4-BE49-F238E27FC236}">
                  <a16:creationId xmlns:a16="http://schemas.microsoft.com/office/drawing/2014/main" id="{1B89967C-B832-B54C-6CCC-21F590A91A33}"/>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5" name="Rectangle: Top Corners Rounded 24">
              <a:extLst>
                <a:ext uri="{FF2B5EF4-FFF2-40B4-BE49-F238E27FC236}">
                  <a16:creationId xmlns:a16="http://schemas.microsoft.com/office/drawing/2014/main" id="{7DB3BE15-07CE-10B0-0A47-B07DBB27A98D}"/>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sp>
          <p:nvSpPr>
            <p:cNvPr id="26" name="TextBox 25">
              <a:extLst>
                <a:ext uri="{FF2B5EF4-FFF2-40B4-BE49-F238E27FC236}">
                  <a16:creationId xmlns:a16="http://schemas.microsoft.com/office/drawing/2014/main" id="{D476628A-A713-9F88-6365-70B5ECB10A7A}"/>
                </a:ext>
              </a:extLst>
            </p:cNvPr>
            <p:cNvSpPr txBox="1"/>
            <p:nvPr/>
          </p:nvSpPr>
          <p:spPr>
            <a:xfrm>
              <a:off x="4919942" y="-880711"/>
              <a:ext cx="40503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prstClr val="black"/>
                  </a:solidFill>
                  <a:latin typeface="Inter 18pt Black" panose="02000503000000020004" pitchFamily="2" charset="0"/>
                  <a:ea typeface="Inter 18pt Black" panose="02000503000000020004" pitchFamily="2" charset="0"/>
                </a:rPr>
                <a:t>15</a:t>
              </a:r>
              <a:endParaRPr kumimoji="0" lang="en-US" sz="1200" b="0" i="0" u="none" strike="noStrike" kern="1200" cap="none" spc="0" normalizeH="0" baseline="0" noProof="0">
                <a:ln>
                  <a:noFill/>
                </a:ln>
                <a:solidFill>
                  <a:prstClr val="black"/>
                </a:solidFill>
                <a:effectLst/>
                <a:uLnTx/>
                <a:uFillTx/>
                <a:latin typeface="Inter 18pt Black" panose="02000503000000020004" pitchFamily="2" charset="0"/>
                <a:ea typeface="Inter 18pt Black" panose="02000503000000020004" pitchFamily="2" charset="0"/>
                <a:cs typeface="+mn-cs"/>
              </a:endParaRPr>
            </a:p>
          </p:txBody>
        </p:sp>
        <p:sp>
          <p:nvSpPr>
            <p:cNvPr id="27" name="TextBox 26">
              <a:extLst>
                <a:ext uri="{FF2B5EF4-FFF2-40B4-BE49-F238E27FC236}">
                  <a16:creationId xmlns:a16="http://schemas.microsoft.com/office/drawing/2014/main" id="{F90F7470-A8A7-F1A8-7718-7464F8B286F6}"/>
                </a:ext>
              </a:extLst>
            </p:cNvPr>
            <p:cNvSpPr txBox="1"/>
            <p:nvPr/>
          </p:nvSpPr>
          <p:spPr>
            <a:xfrm>
              <a:off x="5275557" y="-874234"/>
              <a:ext cx="38616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Inter 18pt Black" panose="02000503000000020004" pitchFamily="2" charset="0"/>
                  <a:ea typeface="Inter 18pt Black" panose="02000503000000020004" pitchFamily="2" charset="0"/>
                  <a:cs typeface="+mn-cs"/>
                </a:rPr>
                <a:t>15</a:t>
              </a:r>
            </a:p>
          </p:txBody>
        </p:sp>
      </p:grpSp>
      <p:sp>
        <p:nvSpPr>
          <p:cNvPr id="28" name="Rectangle: Rounded Corners 27">
            <a:extLst>
              <a:ext uri="{FF2B5EF4-FFF2-40B4-BE49-F238E27FC236}">
                <a16:creationId xmlns:a16="http://schemas.microsoft.com/office/drawing/2014/main" id="{9551E53D-086D-BD5A-B9EA-B84B5C376704}"/>
              </a:ext>
            </a:extLst>
          </p:cNvPr>
          <p:cNvSpPr/>
          <p:nvPr/>
        </p:nvSpPr>
        <p:spPr>
          <a:xfrm>
            <a:off x="10451620" y="5050933"/>
            <a:ext cx="1511738" cy="1491061"/>
          </a:xfrm>
          <a:prstGeom prst="roundRect">
            <a:avLst>
              <a:gd name="adj" fmla="val 9381"/>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TextBox 31">
            <a:extLst>
              <a:ext uri="{FF2B5EF4-FFF2-40B4-BE49-F238E27FC236}">
                <a16:creationId xmlns:a16="http://schemas.microsoft.com/office/drawing/2014/main" id="{FB7B6D25-0DBE-EF8A-11DB-93165F592252}"/>
              </a:ext>
            </a:extLst>
          </p:cNvPr>
          <p:cNvSpPr txBox="1"/>
          <p:nvPr/>
        </p:nvSpPr>
        <p:spPr>
          <a:xfrm flipH="1">
            <a:off x="785394" y="3835279"/>
            <a:ext cx="3802152" cy="2431307"/>
          </a:xfrm>
          <a:prstGeom prst="rect">
            <a:avLst/>
          </a:prstGeom>
          <a:noFill/>
        </p:spPr>
        <p:txBody>
          <a:bodyPr wrap="square" rtlCol="0">
            <a:spAutoFit/>
          </a:bodyPr>
          <a:lstStyle/>
          <a:p>
            <a:pPr lvl="0">
              <a:lnSpc>
                <a:spcPct val="120000"/>
              </a:lnSpc>
              <a:defRPr/>
            </a:pPr>
            <a:r>
              <a:rPr lang="en-US" sz="1600" b="1" dirty="0">
                <a:solidFill>
                  <a:srgbClr val="3D85C6"/>
                </a:solidFill>
                <a:latin typeface="Inter 18pt Black" panose="02000503000000020004" pitchFamily="2" charset="0"/>
                <a:ea typeface="Inter 18pt Black" panose="02000503000000020004" pitchFamily="2" charset="0"/>
              </a:rPr>
              <a:t>NGUYEN HA PHUOC TRONG</a:t>
            </a:r>
          </a:p>
          <a:p>
            <a:pPr marL="342900" lvl="0" indent="-342900">
              <a:lnSpc>
                <a:spcPct val="120000"/>
              </a:lnSpc>
              <a:buFont typeface="+mj-lt"/>
              <a:buAutoNum type="arabicPeriod"/>
              <a:defRPr/>
            </a:pPr>
            <a:r>
              <a:rPr lang="en-US" sz="1600" b="1" i="1" dirty="0">
                <a:solidFill>
                  <a:schemeClr val="bg1"/>
                </a:solidFill>
                <a:latin typeface="Inter 18pt" panose="02000503000000020004" pitchFamily="2" charset="0"/>
                <a:ea typeface="Inter 18pt" panose="02000503000000020004" pitchFamily="2" charset="0"/>
              </a:rPr>
              <a:t>Mailing address</a:t>
            </a:r>
          </a:p>
          <a:p>
            <a:pPr lvl="0">
              <a:lnSpc>
                <a:spcPct val="120000"/>
              </a:lnSpc>
              <a:defRPr/>
            </a:pPr>
            <a:r>
              <a:rPr lang="en-US" sz="1600" dirty="0">
                <a:solidFill>
                  <a:schemeClr val="bg1"/>
                </a:solidFill>
                <a:latin typeface="Inter 18pt" panose="02000503000000020004" pitchFamily="2" charset="0"/>
                <a:ea typeface="Inter 18pt" panose="02000503000000020004" pitchFamily="2" charset="0"/>
              </a:rPr>
              <a:t>279 Nguyen Tri Phuong Str., Ward 5, District 10, HCMC</a:t>
            </a:r>
          </a:p>
          <a:p>
            <a:pPr marL="342900" lvl="0" indent="-342900">
              <a:lnSpc>
                <a:spcPct val="120000"/>
              </a:lnSpc>
              <a:buFont typeface="+mj-lt"/>
              <a:buAutoNum type="arabicPeriod" startAt="2"/>
              <a:defRPr/>
            </a:pPr>
            <a:r>
              <a:rPr lang="en-US" sz="1600" b="1" i="1" dirty="0">
                <a:solidFill>
                  <a:schemeClr val="bg1"/>
                </a:solidFill>
                <a:latin typeface="Inter 18pt" panose="02000503000000020004" pitchFamily="2" charset="0"/>
                <a:ea typeface="Inter 18pt" panose="02000503000000020004" pitchFamily="2" charset="0"/>
              </a:rPr>
              <a:t>Phone number</a:t>
            </a:r>
          </a:p>
          <a:p>
            <a:pPr lvl="0">
              <a:lnSpc>
                <a:spcPct val="120000"/>
              </a:lnSpc>
              <a:defRPr/>
            </a:pPr>
            <a:r>
              <a:rPr lang="en-US" sz="1600" dirty="0">
                <a:solidFill>
                  <a:schemeClr val="bg1"/>
                </a:solidFill>
                <a:latin typeface="Inter 18pt" panose="02000503000000020004" pitchFamily="2" charset="0"/>
                <a:ea typeface="Inter 18pt" panose="02000503000000020004" pitchFamily="2" charset="0"/>
              </a:rPr>
              <a:t>(84) 359.726.854 – (84) 911.111.041</a:t>
            </a:r>
          </a:p>
          <a:p>
            <a:pPr marL="342900" lvl="0" indent="-342900">
              <a:lnSpc>
                <a:spcPct val="120000"/>
              </a:lnSpc>
              <a:buFont typeface="+mj-lt"/>
              <a:buAutoNum type="arabicPeriod" startAt="3"/>
              <a:defRPr/>
            </a:pPr>
            <a:r>
              <a:rPr lang="en-US" sz="1600" b="1" i="1" dirty="0">
                <a:solidFill>
                  <a:schemeClr val="bg1"/>
                </a:solidFill>
                <a:latin typeface="Inter 18pt" panose="02000503000000020004" pitchFamily="2" charset="0"/>
                <a:ea typeface="Inter 18pt" panose="02000503000000020004" pitchFamily="2" charset="0"/>
              </a:rPr>
              <a:t>E-mail address </a:t>
            </a:r>
          </a:p>
          <a:p>
            <a:pPr lvl="0">
              <a:lnSpc>
                <a:spcPct val="120000"/>
              </a:lnSpc>
              <a:defRPr/>
            </a:pPr>
            <a:r>
              <a:rPr lang="en-US" sz="1600" dirty="0">
                <a:solidFill>
                  <a:schemeClr val="bg1"/>
                </a:solidFill>
                <a:latin typeface="Inter 18pt" panose="02000503000000020004" pitchFamily="2" charset="0"/>
                <a:ea typeface="Inter 18pt" panose="02000503000000020004" pitchFamily="2" charset="0"/>
              </a:rPr>
              <a:t>31211024239@student.isb.edu.vn</a:t>
            </a:r>
          </a:p>
        </p:txBody>
      </p:sp>
      <p:sp>
        <p:nvSpPr>
          <p:cNvPr id="6" name="TextBox 5">
            <a:extLst>
              <a:ext uri="{FF2B5EF4-FFF2-40B4-BE49-F238E27FC236}">
                <a16:creationId xmlns:a16="http://schemas.microsoft.com/office/drawing/2014/main" id="{C003A1F3-6001-598D-BC2D-C3340226AA66}"/>
              </a:ext>
            </a:extLst>
          </p:cNvPr>
          <p:cNvSpPr txBox="1"/>
          <p:nvPr/>
        </p:nvSpPr>
        <p:spPr>
          <a:xfrm>
            <a:off x="539880" y="1515317"/>
            <a:ext cx="11112240" cy="1754326"/>
          </a:xfrm>
          <a:prstGeom prst="rect">
            <a:avLst/>
          </a:prstGeom>
          <a:noFill/>
        </p:spPr>
        <p:txBody>
          <a:bodyPr wrap="square">
            <a:spAutoFit/>
          </a:bodyPr>
          <a:lstStyle/>
          <a:p>
            <a:pPr algn="ctr"/>
            <a:r>
              <a:rPr lang="en-US" sz="5400" dirty="0">
                <a:solidFill>
                  <a:schemeClr val="bg1"/>
                </a:solidFill>
                <a:latin typeface="#9Slide03 Montserrat ExtraBold" panose="020B0604020202020204" charset="0"/>
                <a:cs typeface="#9Slide03 Prompt Black" panose="00000A00000000000000" pitchFamily="2" charset="-34"/>
              </a:rPr>
              <a:t>THANK YOU</a:t>
            </a:r>
            <a:br>
              <a:rPr lang="en-US" sz="5400" dirty="0">
                <a:solidFill>
                  <a:srgbClr val="05E6EB"/>
                </a:solidFill>
                <a:latin typeface="#9Slide03 Talling" panose="02040603050506020204" pitchFamily="18" charset="0"/>
                <a:cs typeface="#9Slide03 Prompt Black" panose="00000A00000000000000" pitchFamily="2" charset="-34"/>
              </a:rPr>
            </a:br>
            <a:r>
              <a:rPr lang="en-US" sz="5400" dirty="0">
                <a:solidFill>
                  <a:srgbClr val="05E6EB"/>
                </a:solidFill>
                <a:latin typeface="#9Slide03 Montserrat ExtraBold" panose="020B0604020202020204" charset="0"/>
                <a:cs typeface="#9Slide03 Prompt Black" panose="00000A00000000000000" pitchFamily="2" charset="-34"/>
              </a:rPr>
              <a:t>for you attention!</a:t>
            </a:r>
          </a:p>
        </p:txBody>
      </p:sp>
      <p:pic>
        <p:nvPicPr>
          <p:cNvPr id="8" name="Picture 7">
            <a:extLst>
              <a:ext uri="{FF2B5EF4-FFF2-40B4-BE49-F238E27FC236}">
                <a16:creationId xmlns:a16="http://schemas.microsoft.com/office/drawing/2014/main" id="{8165DF1D-9EAA-DE2D-5978-5A8344AD02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75" y="200871"/>
            <a:ext cx="1161525" cy="457983"/>
          </a:xfrm>
          <a:prstGeom prst="rect">
            <a:avLst/>
          </a:prstGeom>
        </p:spPr>
      </p:pic>
      <p:pic>
        <p:nvPicPr>
          <p:cNvPr id="10" name="Picture 9">
            <a:extLst>
              <a:ext uri="{FF2B5EF4-FFF2-40B4-BE49-F238E27FC236}">
                <a16:creationId xmlns:a16="http://schemas.microsoft.com/office/drawing/2014/main" id="{6392171E-D22B-06E0-330F-D5F836A0819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97889" y="5186863"/>
            <a:ext cx="1219200" cy="1219200"/>
          </a:xfrm>
          <a:prstGeom prst="rect">
            <a:avLst/>
          </a:prstGeom>
        </p:spPr>
      </p:pic>
    </p:spTree>
    <p:extLst>
      <p:ext uri="{BB962C8B-B14F-4D97-AF65-F5344CB8AC3E}">
        <p14:creationId xmlns:p14="http://schemas.microsoft.com/office/powerpoint/2010/main" val="484406201"/>
      </p:ext>
    </p:extLst>
  </p:cSld>
  <p:clrMapOvr>
    <a:masterClrMapping/>
  </p:clrMapOvr>
  <mc:AlternateContent xmlns:mc="http://schemas.openxmlformats.org/markup-compatibility/2006" xmlns:p14="http://schemas.microsoft.com/office/powerpoint/2010/main">
    <mc:Choice Requires="p14">
      <p:transition spd="slow" p14:dur="2000" advTm="51930"/>
    </mc:Choice>
    <mc:Fallback xmlns="">
      <p:transition spd="slow" advTm="51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DC4E0285-1073-E84B-1595-99A26652521A}"/>
              </a:ext>
            </a:extLst>
          </p:cNvPr>
          <p:cNvSpPr/>
          <p:nvPr/>
        </p:nvSpPr>
        <p:spPr>
          <a:xfrm>
            <a:off x="-951706" y="-494043"/>
            <a:ext cx="13672457" cy="8004629"/>
          </a:xfrm>
          <a:prstGeom prst="rect">
            <a:avLst/>
          </a:prstGeom>
          <a:solidFill>
            <a:schemeClr val="tx1">
              <a:alpha val="34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18">
            <a:extLst>
              <a:ext uri="{FF2B5EF4-FFF2-40B4-BE49-F238E27FC236}">
                <a16:creationId xmlns:a16="http://schemas.microsoft.com/office/drawing/2014/main" id="{B7A92C19-9FF5-8809-AC9A-73071A5E3046}"/>
              </a:ext>
            </a:extLst>
          </p:cNvPr>
          <p:cNvSpPr/>
          <p:nvPr/>
        </p:nvSpPr>
        <p:spPr>
          <a:xfrm>
            <a:off x="-919249" y="2390958"/>
            <a:ext cx="7787236" cy="3424722"/>
          </a:xfrm>
          <a:prstGeom prst="roundRect">
            <a:avLst>
              <a:gd name="adj" fmla="val 50000"/>
            </a:avLst>
          </a:prstGeom>
          <a:solidFill>
            <a:srgbClr val="3D85C6">
              <a:alpha val="50000"/>
            </a:srgbClr>
          </a:solidFill>
        </p:spPr>
        <p:txBody>
          <a:bodyPr/>
          <a:lstStyle/>
          <a:p>
            <a:endParaRPr lang="en-US" dirty="0"/>
          </a:p>
        </p:txBody>
      </p:sp>
      <p:sp>
        <p:nvSpPr>
          <p:cNvPr id="10" name="TextBox 9">
            <a:extLst>
              <a:ext uri="{FF2B5EF4-FFF2-40B4-BE49-F238E27FC236}">
                <a16:creationId xmlns:a16="http://schemas.microsoft.com/office/drawing/2014/main" id="{BC1EFCBB-DF74-184F-B320-19B8B2287288}"/>
              </a:ext>
            </a:extLst>
          </p:cNvPr>
          <p:cNvSpPr txBox="1"/>
          <p:nvPr/>
        </p:nvSpPr>
        <p:spPr>
          <a:xfrm>
            <a:off x="924555" y="1376142"/>
            <a:ext cx="4469499" cy="923330"/>
          </a:xfrm>
          <a:prstGeom prst="rect">
            <a:avLst/>
          </a:prstGeom>
          <a:noFill/>
        </p:spPr>
        <p:txBody>
          <a:bodyPr wrap="square">
            <a:spAutoFit/>
          </a:bodyPr>
          <a:lstStyle/>
          <a:p>
            <a:pPr algn="ctr"/>
            <a:r>
              <a:rPr lang="en-US" sz="5400" dirty="0">
                <a:solidFill>
                  <a:schemeClr val="bg1"/>
                </a:solidFill>
                <a:latin typeface="#9Slide03 Talling" panose="02040603050506020204" pitchFamily="18" charset="0"/>
                <a:cs typeface="#9Slide03 Prompt Black" panose="00000A00000000000000" pitchFamily="2" charset="-34"/>
              </a:rPr>
              <a:t>TABLE OF CONTENTS</a:t>
            </a:r>
          </a:p>
        </p:txBody>
      </p:sp>
      <p:sp>
        <p:nvSpPr>
          <p:cNvPr id="19" name="TextBox 18">
            <a:extLst>
              <a:ext uri="{FF2B5EF4-FFF2-40B4-BE49-F238E27FC236}">
                <a16:creationId xmlns:a16="http://schemas.microsoft.com/office/drawing/2014/main" id="{2FFFD11F-7AD5-33DA-7D8B-21C6CF7F6A6D}"/>
              </a:ext>
            </a:extLst>
          </p:cNvPr>
          <p:cNvSpPr txBox="1"/>
          <p:nvPr/>
        </p:nvSpPr>
        <p:spPr>
          <a:xfrm>
            <a:off x="811947" y="2711389"/>
            <a:ext cx="4718823" cy="2862322"/>
          </a:xfrm>
          <a:prstGeom prst="rect">
            <a:avLst/>
          </a:prstGeom>
          <a:noFill/>
        </p:spPr>
        <p:txBody>
          <a:bodyPr wrap="square">
            <a:spAutoFit/>
          </a:bodyPr>
          <a:lstStyle/>
          <a:p>
            <a:pPr marL="514350" indent="-514350">
              <a:spcAft>
                <a:spcPts val="1200"/>
              </a:spcAft>
              <a:buAutoNum type="arabicPeriod"/>
            </a:pPr>
            <a:r>
              <a:rPr lang="en-US" sz="2800" dirty="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cs typeface="#9Slide03 Prompt Black" panose="00000A00000000000000" pitchFamily="2" charset="-34"/>
              </a:rPr>
              <a:t>INTRODUCTION</a:t>
            </a:r>
          </a:p>
          <a:p>
            <a:pPr marL="514350" indent="-514350">
              <a:spcAft>
                <a:spcPts val="1200"/>
              </a:spcAft>
              <a:buAutoNum type="arabicPeriod"/>
            </a:pPr>
            <a:r>
              <a:rPr lang="en-US" sz="2800" dirty="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cs typeface="#9Slide03 Prompt Black" panose="00000A00000000000000" pitchFamily="2" charset="-34"/>
              </a:rPr>
              <a:t>LITERATURE REVIEW</a:t>
            </a:r>
          </a:p>
          <a:p>
            <a:pPr marL="514350" indent="-514350">
              <a:spcAft>
                <a:spcPts val="1200"/>
              </a:spcAft>
              <a:buAutoNum type="arabicPeriod"/>
            </a:pPr>
            <a:r>
              <a:rPr lang="en-US" sz="2800" dirty="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cs typeface="#9Slide03 Prompt Black" panose="00000A00000000000000" pitchFamily="2" charset="-34"/>
              </a:rPr>
              <a:t>METHODOLOGY</a:t>
            </a:r>
          </a:p>
          <a:p>
            <a:pPr marL="514350" indent="-514350">
              <a:spcAft>
                <a:spcPts val="1200"/>
              </a:spcAft>
              <a:buAutoNum type="arabicPeriod"/>
            </a:pPr>
            <a:r>
              <a:rPr lang="en-US" sz="2800" dirty="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cs typeface="#9Slide03 Prompt Black" panose="00000A00000000000000" pitchFamily="2" charset="-34"/>
              </a:rPr>
              <a:t>RESULTS</a:t>
            </a:r>
          </a:p>
          <a:p>
            <a:pPr marL="514350" indent="-514350">
              <a:spcAft>
                <a:spcPts val="1200"/>
              </a:spcAft>
              <a:buAutoNum type="arabicPeriod"/>
            </a:pPr>
            <a:r>
              <a:rPr lang="en-US" sz="2800" dirty="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cs typeface="#9Slide03 Prompt Black" panose="00000A00000000000000" pitchFamily="2" charset="-34"/>
              </a:rPr>
              <a:t>CONCLUSION </a:t>
            </a:r>
          </a:p>
        </p:txBody>
      </p:sp>
      <p:sp>
        <p:nvSpPr>
          <p:cNvPr id="31" name="Rectangle: Rounded Corners 30">
            <a:extLst>
              <a:ext uri="{FF2B5EF4-FFF2-40B4-BE49-F238E27FC236}">
                <a16:creationId xmlns:a16="http://schemas.microsoft.com/office/drawing/2014/main" id="{3166BF2C-A282-25B7-F009-F7542DD4E0C3}"/>
              </a:ext>
            </a:extLst>
          </p:cNvPr>
          <p:cNvSpPr/>
          <p:nvPr/>
        </p:nvSpPr>
        <p:spPr>
          <a:xfrm>
            <a:off x="5964054" y="1467389"/>
            <a:ext cx="5951483" cy="4685761"/>
          </a:xfrm>
          <a:prstGeom prst="roundRect">
            <a:avLst>
              <a:gd name="adj" fmla="val 7791"/>
            </a:avLst>
          </a:prstGeom>
          <a:solidFill>
            <a:srgbClr val="F4F8FB"/>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37">
            <a:extLst>
              <a:ext uri="{FF2B5EF4-FFF2-40B4-BE49-F238E27FC236}">
                <a16:creationId xmlns:a16="http://schemas.microsoft.com/office/drawing/2014/main" id="{A2FF0901-567E-DD31-9FAA-0B2E96F9B385}"/>
              </a:ext>
            </a:extLst>
          </p:cNvPr>
          <p:cNvGrpSpPr/>
          <p:nvPr/>
        </p:nvGrpSpPr>
        <p:grpSpPr>
          <a:xfrm>
            <a:off x="11133749" y="187210"/>
            <a:ext cx="810076" cy="304322"/>
            <a:chOff x="4879929" y="-887895"/>
            <a:chExt cx="810076" cy="304322"/>
          </a:xfrm>
        </p:grpSpPr>
        <p:sp>
          <p:nvSpPr>
            <p:cNvPr id="39" name="Rectangle: Top Corners Rounded 38">
              <a:extLst>
                <a:ext uri="{FF2B5EF4-FFF2-40B4-BE49-F238E27FC236}">
                  <a16:creationId xmlns:a16="http://schemas.microsoft.com/office/drawing/2014/main" id="{B38BA765-5E24-9CBE-85AD-F1E3734A4330}"/>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Top Corners Rounded 39">
              <a:extLst>
                <a:ext uri="{FF2B5EF4-FFF2-40B4-BE49-F238E27FC236}">
                  <a16:creationId xmlns:a16="http://schemas.microsoft.com/office/drawing/2014/main" id="{27751584-DEAC-4BD4-6706-4BD2B08DC583}"/>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BD29841E-86A6-0EE8-63A2-406FFAC2EBCB}"/>
                </a:ext>
              </a:extLst>
            </p:cNvPr>
            <p:cNvSpPr txBox="1"/>
            <p:nvPr/>
          </p:nvSpPr>
          <p:spPr>
            <a:xfrm>
              <a:off x="4919942" y="-880711"/>
              <a:ext cx="405038" cy="276999"/>
            </a:xfrm>
            <a:prstGeom prst="rect">
              <a:avLst/>
            </a:prstGeom>
            <a:noFill/>
          </p:spPr>
          <p:txBody>
            <a:bodyPr wrap="square" rtlCol="0">
              <a:spAutoFit/>
            </a:bodyPr>
            <a:lstStyle/>
            <a:p>
              <a:r>
                <a:rPr lang="en-US" sz="1200">
                  <a:latin typeface="Inter 18pt Black" panose="02000503000000020004" pitchFamily="2" charset="0"/>
                  <a:ea typeface="Inter 18pt Black" panose="02000503000000020004" pitchFamily="2" charset="0"/>
                </a:rPr>
                <a:t>02</a:t>
              </a:r>
            </a:p>
          </p:txBody>
        </p:sp>
        <p:sp>
          <p:nvSpPr>
            <p:cNvPr id="42" name="TextBox 41">
              <a:extLst>
                <a:ext uri="{FF2B5EF4-FFF2-40B4-BE49-F238E27FC236}">
                  <a16:creationId xmlns:a16="http://schemas.microsoft.com/office/drawing/2014/main" id="{82A7F0EE-2BEB-D65D-EDBB-88C3568A50D6}"/>
                </a:ext>
              </a:extLst>
            </p:cNvPr>
            <p:cNvSpPr txBox="1"/>
            <p:nvPr/>
          </p:nvSpPr>
          <p:spPr>
            <a:xfrm>
              <a:off x="5275557" y="-874234"/>
              <a:ext cx="386160" cy="276999"/>
            </a:xfrm>
            <a:prstGeom prst="rect">
              <a:avLst/>
            </a:prstGeom>
            <a:noFill/>
          </p:spPr>
          <p:txBody>
            <a:bodyPr wrap="square" rtlCol="0">
              <a:spAutoFit/>
            </a:bodyPr>
            <a:lstStyle/>
            <a:p>
              <a:r>
                <a:rPr lang="en-US" sz="120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rPr>
                <a:t>15</a:t>
              </a:r>
            </a:p>
          </p:txBody>
        </p:sp>
      </p:grpSp>
      <p:pic>
        <p:nvPicPr>
          <p:cNvPr id="3" name="Picture 2">
            <a:extLst>
              <a:ext uri="{FF2B5EF4-FFF2-40B4-BE49-F238E27FC236}">
                <a16:creationId xmlns:a16="http://schemas.microsoft.com/office/drawing/2014/main" id="{A0096733-0D7B-2F58-E7B7-D797D39402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9208" y="1585021"/>
            <a:ext cx="5180169" cy="4450496"/>
          </a:xfrm>
          <a:prstGeom prst="rect">
            <a:avLst/>
          </a:prstGeom>
        </p:spPr>
      </p:pic>
      <p:pic>
        <p:nvPicPr>
          <p:cNvPr id="8" name="Picture 7">
            <a:extLst>
              <a:ext uri="{FF2B5EF4-FFF2-40B4-BE49-F238E27FC236}">
                <a16:creationId xmlns:a16="http://schemas.microsoft.com/office/drawing/2014/main" id="{63FC9C50-89A9-3245-FB67-C1A5609D10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75" y="200871"/>
            <a:ext cx="1161525" cy="457983"/>
          </a:xfrm>
          <a:prstGeom prst="rect">
            <a:avLst/>
          </a:prstGeom>
        </p:spPr>
      </p:pic>
    </p:spTree>
    <p:extLst>
      <p:ext uri="{BB962C8B-B14F-4D97-AF65-F5344CB8AC3E}">
        <p14:creationId xmlns:p14="http://schemas.microsoft.com/office/powerpoint/2010/main" val="267993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6C34C55C-389B-1E76-889F-D45DA6C2E065}"/>
              </a:ext>
            </a:extLst>
          </p:cNvPr>
          <p:cNvSpPr txBox="1"/>
          <p:nvPr/>
        </p:nvSpPr>
        <p:spPr>
          <a:xfrm>
            <a:off x="1448492" y="-54396"/>
            <a:ext cx="3573486" cy="923330"/>
          </a:xfrm>
          <a:prstGeom prst="rect">
            <a:avLst/>
          </a:prstGeom>
          <a:noFill/>
        </p:spPr>
        <p:txBody>
          <a:bodyPr wrap="square">
            <a:spAutoFit/>
          </a:bodyPr>
          <a:lstStyle/>
          <a:p>
            <a:pPr algn="ctr"/>
            <a:r>
              <a:rPr lang="en-US" sz="5400" dirty="0">
                <a:solidFill>
                  <a:srgbClr val="088093"/>
                </a:solidFill>
                <a:latin typeface="#9Slide03 Talling" panose="02040603050506020204" pitchFamily="18" charset="0"/>
                <a:cs typeface="#9Slide03 Prompt Black" panose="00000A00000000000000" pitchFamily="2" charset="-34"/>
              </a:rPr>
              <a:t>1. INTRODUCTION</a:t>
            </a:r>
          </a:p>
        </p:txBody>
      </p:sp>
      <p:pic>
        <p:nvPicPr>
          <p:cNvPr id="15" name="Picture 14">
            <a:extLst>
              <a:ext uri="{FF2B5EF4-FFF2-40B4-BE49-F238E27FC236}">
                <a16:creationId xmlns:a16="http://schemas.microsoft.com/office/drawing/2014/main" id="{8BFF1834-5049-238D-0172-7115AF25DCA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8946" b="92173" l="9744" r="89776">
                        <a14:foregroundMark x1="28914" y1="13738" x2="30351" y2="83706"/>
                        <a14:foregroundMark x1="30351" y1="83706" x2="38498" y2="92332"/>
                        <a14:foregroundMark x1="38498" y1="92332" x2="60064" y2="92332"/>
                        <a14:foregroundMark x1="60064" y1="92332" x2="66773" y2="92013"/>
                        <a14:foregroundMark x1="33067" y1="9105" x2="41374" y2="9105"/>
                        <a14:foregroundMark x1="41374" y1="9105" x2="67572" y2="8946"/>
                        <a14:foregroundMark x1="35304" y1="10383" x2="64377" y2="59904"/>
                        <a14:foregroundMark x1="64058" y1="14217" x2="39617" y2="87700"/>
                        <a14:foregroundMark x1="33866" y1="18690" x2="44888" y2="70447"/>
                        <a14:foregroundMark x1="51118" y1="80511" x2="59585" y2="64217"/>
                        <a14:foregroundMark x1="64377" y1="64058" x2="68211" y2="86581"/>
                      </a14:backgroundRemoval>
                    </a14:imgEffect>
                  </a14:imgLayer>
                </a14:imgProps>
              </a:ext>
            </a:extLst>
          </a:blip>
          <a:srcRect l="24156" t="2647" r="25494" b="4219"/>
          <a:stretch/>
        </p:blipFill>
        <p:spPr>
          <a:xfrm>
            <a:off x="6135636" y="1230695"/>
            <a:ext cx="3284623" cy="5280019"/>
          </a:xfrm>
          <a:prstGeom prst="rect">
            <a:avLst/>
          </a:prstGeom>
        </p:spPr>
      </p:pic>
      <p:pic>
        <p:nvPicPr>
          <p:cNvPr id="14" name="Video chưa đặt tên (1)">
            <a:hlinkClick r:id="" action="ppaction://media"/>
            <a:extLst>
              <a:ext uri="{FF2B5EF4-FFF2-40B4-BE49-F238E27FC236}">
                <a16:creationId xmlns:a16="http://schemas.microsoft.com/office/drawing/2014/main" id="{A36CC879-396D-2F0B-8237-A447FCC58AFB}"/>
              </a:ext>
            </a:extLst>
          </p:cNvPr>
          <p:cNvPicPr>
            <a:picLocks noChangeAspect="1"/>
          </p:cNvPicPr>
          <p:nvPr>
            <a:videoFile r:link="rId2"/>
            <p:extLst>
              <p:ext uri="{DAA4B4D4-6D71-4841-9C94-3DE7FCFB9230}">
                <p14:media xmlns:p14="http://schemas.microsoft.com/office/powerpoint/2010/main" r:embed="rId1"/>
              </p:ext>
            </p:extLst>
          </p:nvPr>
        </p:nvPicPr>
        <p:blipFill>
          <a:blip r:embed="rId7"/>
          <a:srcRect l="34135" r="34010"/>
          <a:stretch/>
        </p:blipFill>
        <p:spPr>
          <a:xfrm>
            <a:off x="6493753" y="1530440"/>
            <a:ext cx="2644119" cy="4669006"/>
          </a:xfrm>
          <a:prstGeom prst="roundRect">
            <a:avLst>
              <a:gd name="adj" fmla="val 11373"/>
            </a:avLst>
          </a:prstGeom>
        </p:spPr>
      </p:pic>
      <p:pic>
        <p:nvPicPr>
          <p:cNvPr id="17" name="Picture 16" descr="A couple of men in a ditch&#10;&#10;Description automatically generated">
            <a:extLst>
              <a:ext uri="{FF2B5EF4-FFF2-40B4-BE49-F238E27FC236}">
                <a16:creationId xmlns:a16="http://schemas.microsoft.com/office/drawing/2014/main" id="{87B83FB8-D360-9F40-6510-165B0C212640}"/>
              </a:ext>
            </a:extLst>
          </p:cNvPr>
          <p:cNvPicPr>
            <a:picLocks noChangeAspect="1"/>
          </p:cNvPicPr>
          <p:nvPr/>
        </p:nvPicPr>
        <p:blipFill>
          <a:blip r:embed="rId8">
            <a:extLst>
              <a:ext uri="{28A0092B-C50C-407E-A947-70E740481C1C}">
                <a14:useLocalDpi xmlns:a14="http://schemas.microsoft.com/office/drawing/2010/main" val="0"/>
              </a:ext>
            </a:extLst>
          </a:blip>
          <a:srcRect l="11679"/>
          <a:stretch/>
        </p:blipFill>
        <p:spPr>
          <a:xfrm>
            <a:off x="9514982" y="3792071"/>
            <a:ext cx="3284623" cy="2471737"/>
          </a:xfrm>
          <a:prstGeom prst="rect">
            <a:avLst/>
          </a:prstGeom>
        </p:spPr>
      </p:pic>
      <p:pic>
        <p:nvPicPr>
          <p:cNvPr id="19" name="Picture 18" descr="A person kneeling in the middle of a cracked road&#10;&#10;Description automatically generated">
            <a:extLst>
              <a:ext uri="{FF2B5EF4-FFF2-40B4-BE49-F238E27FC236}">
                <a16:creationId xmlns:a16="http://schemas.microsoft.com/office/drawing/2014/main" id="{23DDCD14-4F80-B435-E66E-181CEE1673C0}"/>
              </a:ext>
            </a:extLst>
          </p:cNvPr>
          <p:cNvPicPr>
            <a:picLocks noChangeAspect="1"/>
          </p:cNvPicPr>
          <p:nvPr/>
        </p:nvPicPr>
        <p:blipFill>
          <a:blip r:embed="rId9">
            <a:extLst>
              <a:ext uri="{28A0092B-C50C-407E-A947-70E740481C1C}">
                <a14:useLocalDpi xmlns:a14="http://schemas.microsoft.com/office/drawing/2010/main" val="0"/>
              </a:ext>
            </a:extLst>
          </a:blip>
          <a:srcRect l="8792"/>
          <a:stretch/>
        </p:blipFill>
        <p:spPr>
          <a:xfrm>
            <a:off x="9514982" y="1530440"/>
            <a:ext cx="3106793" cy="2131359"/>
          </a:xfrm>
          <a:prstGeom prst="rect">
            <a:avLst/>
          </a:prstGeom>
        </p:spPr>
      </p:pic>
      <p:grpSp>
        <p:nvGrpSpPr>
          <p:cNvPr id="40" name="Group 39">
            <a:extLst>
              <a:ext uri="{FF2B5EF4-FFF2-40B4-BE49-F238E27FC236}">
                <a16:creationId xmlns:a16="http://schemas.microsoft.com/office/drawing/2014/main" id="{1A032F06-4322-84BA-6B74-4D0647A55E34}"/>
              </a:ext>
            </a:extLst>
          </p:cNvPr>
          <p:cNvGrpSpPr/>
          <p:nvPr/>
        </p:nvGrpSpPr>
        <p:grpSpPr>
          <a:xfrm>
            <a:off x="186822" y="932223"/>
            <a:ext cx="1658042" cy="523220"/>
            <a:chOff x="384283" y="1332371"/>
            <a:chExt cx="1658042" cy="523220"/>
          </a:xfrm>
        </p:grpSpPr>
        <p:sp>
          <p:nvSpPr>
            <p:cNvPr id="21" name="TextBox 20">
              <a:extLst>
                <a:ext uri="{FF2B5EF4-FFF2-40B4-BE49-F238E27FC236}">
                  <a16:creationId xmlns:a16="http://schemas.microsoft.com/office/drawing/2014/main" id="{3F3A913E-684D-1C52-ED8E-EB941166E1CD}"/>
                </a:ext>
              </a:extLst>
            </p:cNvPr>
            <p:cNvSpPr txBox="1"/>
            <p:nvPr/>
          </p:nvSpPr>
          <p:spPr>
            <a:xfrm>
              <a:off x="730867" y="1332371"/>
              <a:ext cx="1311458" cy="523220"/>
            </a:xfrm>
            <a:prstGeom prst="rect">
              <a:avLst/>
            </a:prstGeom>
            <a:noFill/>
          </p:spPr>
          <p:txBody>
            <a:bodyPr wrap="square">
              <a:spAutoFit/>
            </a:bodyPr>
            <a:lstStyle>
              <a:defPPr>
                <a:defRPr lang="en-US"/>
              </a:defPPr>
              <a:lvl1pPr algn="ctr">
                <a:defRPr sz="5400">
                  <a:gradFill>
                    <a:gsLst>
                      <a:gs pos="0">
                        <a:schemeClr val="accent5">
                          <a:lumMod val="20000"/>
                          <a:lumOff val="80000"/>
                        </a:schemeClr>
                      </a:gs>
                      <a:gs pos="100000">
                        <a:srgbClr val="05E6EB"/>
                      </a:gs>
                    </a:gsLst>
                    <a:lin ang="5400000" scaled="1"/>
                  </a:gradFill>
                  <a:effectLst>
                    <a:outerShdw blurRad="38100" dist="38100" dir="2700000" algn="tl">
                      <a:srgbClr val="000000">
                        <a:alpha val="43137"/>
                      </a:srgbClr>
                    </a:outerShdw>
                  </a:effectLst>
                  <a:latin typeface="#9Slide03 Talling" panose="02040603050506020204" pitchFamily="18" charset="0"/>
                  <a:cs typeface="#9Slide03 Prompt Black" panose="00000A00000000000000" pitchFamily="2" charset="-34"/>
                </a:defRPr>
              </a:lvl1pPr>
            </a:lstStyle>
            <a:p>
              <a:r>
                <a:rPr lang="en-US" sz="2800" dirty="0">
                  <a:solidFill>
                    <a:srgbClr val="088093"/>
                  </a:solidFill>
                  <a:effectLst/>
                </a:rPr>
                <a:t>Motivation</a:t>
              </a:r>
            </a:p>
          </p:txBody>
        </p:sp>
        <p:pic>
          <p:nvPicPr>
            <p:cNvPr id="23" name="Graphic 22" descr="Hockey Stick Curve Graph with solid fill">
              <a:extLst>
                <a:ext uri="{FF2B5EF4-FFF2-40B4-BE49-F238E27FC236}">
                  <a16:creationId xmlns:a16="http://schemas.microsoft.com/office/drawing/2014/main" id="{165CFF38-847A-1EFA-CD04-37254C38E9F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4283" y="1392275"/>
              <a:ext cx="403412" cy="403412"/>
            </a:xfrm>
            <a:prstGeom prst="rect">
              <a:avLst/>
            </a:prstGeom>
          </p:spPr>
        </p:pic>
      </p:grpSp>
      <p:sp>
        <p:nvSpPr>
          <p:cNvPr id="24" name="Rectangle: Rounded Corners 23">
            <a:extLst>
              <a:ext uri="{FF2B5EF4-FFF2-40B4-BE49-F238E27FC236}">
                <a16:creationId xmlns:a16="http://schemas.microsoft.com/office/drawing/2014/main" id="{246E91E4-0025-92FA-35ED-E412402CA5DB}"/>
              </a:ext>
            </a:extLst>
          </p:cNvPr>
          <p:cNvSpPr/>
          <p:nvPr/>
        </p:nvSpPr>
        <p:spPr>
          <a:xfrm>
            <a:off x="248175" y="1603464"/>
            <a:ext cx="6311511" cy="1551438"/>
          </a:xfrm>
          <a:prstGeom prst="roundRect">
            <a:avLst>
              <a:gd name="adj" fmla="val 11478"/>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2E54E191-A5B4-09C2-03A7-6AC956566415}"/>
              </a:ext>
            </a:extLst>
          </p:cNvPr>
          <p:cNvSpPr txBox="1"/>
          <p:nvPr/>
        </p:nvSpPr>
        <p:spPr>
          <a:xfrm>
            <a:off x="380013" y="1692234"/>
            <a:ext cx="6179673" cy="1363258"/>
          </a:xfrm>
          <a:prstGeom prst="rect">
            <a:avLst/>
          </a:prstGeom>
          <a:noFill/>
        </p:spPr>
        <p:txBody>
          <a:bodyPr wrap="square" rtlCol="0">
            <a:spAutoFit/>
          </a:bodyPr>
          <a:lstStyle/>
          <a:p>
            <a:pPr>
              <a:lnSpc>
                <a:spcPct val="120000"/>
              </a:lnSpc>
            </a:pPr>
            <a:r>
              <a:rPr lang="en-US" sz="1400" b="1" dirty="0">
                <a:latin typeface="Inter 18pt" panose="02000503000000020004" pitchFamily="2" charset="0"/>
                <a:ea typeface="Inter 18pt" panose="02000503000000020004" pitchFamily="2" charset="0"/>
              </a:rPr>
              <a:t>Why climate change?</a:t>
            </a:r>
          </a:p>
          <a:p>
            <a:pPr marL="228600" indent="-228600">
              <a:lnSpc>
                <a:spcPct val="120000"/>
              </a:lnSpc>
              <a:buFont typeface="Arial" panose="020B0604020202020204" pitchFamily="34" charset="0"/>
              <a:buChar char="•"/>
            </a:pPr>
            <a:r>
              <a:rPr lang="en-US" sz="1400" b="1" dirty="0">
                <a:latin typeface="Inter 18pt" panose="02000503000000020004" pitchFamily="2" charset="0"/>
                <a:ea typeface="Inter 18pt" panose="02000503000000020004" pitchFamily="2" charset="0"/>
              </a:rPr>
              <a:t>One of top risk</a:t>
            </a:r>
            <a:r>
              <a:rPr lang="en-US" sz="1400" dirty="0">
                <a:latin typeface="Inter 18pt" panose="02000503000000020004" pitchFamily="2" charset="0"/>
                <a:ea typeface="Inter 18pt" panose="02000503000000020004" pitchFamily="2" charset="0"/>
              </a:rPr>
              <a:t> and </a:t>
            </a:r>
            <a:r>
              <a:rPr lang="en-US" sz="1400" b="1" dirty="0">
                <a:latin typeface="Inter 18pt" panose="02000503000000020004" pitchFamily="2" charset="0"/>
                <a:ea typeface="Inter 18pt" panose="02000503000000020004" pitchFamily="2" charset="0"/>
              </a:rPr>
              <a:t>Top 1</a:t>
            </a:r>
            <a:r>
              <a:rPr lang="en-US" sz="1400" dirty="0">
                <a:latin typeface="Inter 18pt" panose="02000503000000020004" pitchFamily="2" charset="0"/>
                <a:ea typeface="Inter 18pt" panose="02000503000000020004" pitchFamily="2" charset="0"/>
              </a:rPr>
              <a:t> in the next 10 years (WEF, 2024)</a:t>
            </a:r>
          </a:p>
          <a:p>
            <a:pPr marL="228600" indent="-228600">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Temperature rises </a:t>
            </a:r>
            <a:r>
              <a:rPr lang="en-US" sz="1400" b="1" dirty="0">
                <a:latin typeface="Inter 18pt" panose="02000503000000020004" pitchFamily="2" charset="0"/>
                <a:ea typeface="Inter 18pt" panose="02000503000000020004" pitchFamily="2" charset="0"/>
              </a:rPr>
              <a:t>4°C loss $23 trillion annually </a:t>
            </a:r>
            <a:r>
              <a:rPr lang="en-US" sz="1400" dirty="0">
                <a:latin typeface="Inter 18pt" panose="02000503000000020004" pitchFamily="2" charset="0"/>
                <a:ea typeface="Inter 18pt" panose="02000503000000020004" pitchFamily="2" charset="0"/>
              </a:rPr>
              <a:t>in the next 80 years (Kompas et al., 2018), etc.  </a:t>
            </a:r>
          </a:p>
          <a:p>
            <a:pPr marL="228600" indent="-228600">
              <a:lnSpc>
                <a:spcPct val="120000"/>
              </a:lnSpc>
              <a:buFont typeface="Arial" panose="020B0604020202020204" pitchFamily="34" charset="0"/>
              <a:buChar char="•"/>
            </a:pPr>
            <a:r>
              <a:rPr lang="en-US" sz="1400" b="1" dirty="0">
                <a:latin typeface="Inter 18pt" panose="02000503000000020004" pitchFamily="2" charset="0"/>
                <a:ea typeface="Inter 18pt" panose="02000503000000020004" pitchFamily="2" charset="0"/>
              </a:rPr>
              <a:t>Firm-level</a:t>
            </a:r>
            <a:r>
              <a:rPr lang="en-US" sz="1400" dirty="0">
                <a:latin typeface="Inter 18pt" panose="02000503000000020004" pitchFamily="2" charset="0"/>
                <a:ea typeface="Inter 18pt" panose="02000503000000020004" pitchFamily="2" charset="0"/>
              </a:rPr>
              <a:t> Climate change rather than </a:t>
            </a:r>
            <a:r>
              <a:rPr lang="en-US" sz="1400" b="1" dirty="0">
                <a:latin typeface="Inter 18pt" panose="02000503000000020004" pitchFamily="2" charset="0"/>
                <a:ea typeface="Inter 18pt" panose="02000503000000020004" pitchFamily="2" charset="0"/>
              </a:rPr>
              <a:t>Country-level</a:t>
            </a:r>
            <a:r>
              <a:rPr lang="en-US" sz="1400" dirty="0">
                <a:latin typeface="Inter 18pt" panose="02000503000000020004" pitchFamily="2" charset="0"/>
                <a:ea typeface="Inter 18pt" panose="02000503000000020004" pitchFamily="2" charset="0"/>
              </a:rPr>
              <a:t> climate change. </a:t>
            </a:r>
          </a:p>
        </p:txBody>
      </p:sp>
      <p:sp>
        <p:nvSpPr>
          <p:cNvPr id="26" name="Rectangle: Rounded Corners 25">
            <a:extLst>
              <a:ext uri="{FF2B5EF4-FFF2-40B4-BE49-F238E27FC236}">
                <a16:creationId xmlns:a16="http://schemas.microsoft.com/office/drawing/2014/main" id="{93BF7EAA-C5DB-BF5F-818B-66BDE73148FD}"/>
              </a:ext>
            </a:extLst>
          </p:cNvPr>
          <p:cNvSpPr/>
          <p:nvPr/>
        </p:nvSpPr>
        <p:spPr>
          <a:xfrm>
            <a:off x="277231" y="3451597"/>
            <a:ext cx="6282455" cy="1551438"/>
          </a:xfrm>
          <a:prstGeom prst="roundRect">
            <a:avLst>
              <a:gd name="adj" fmla="val 11478"/>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41BF16C2-C79E-A28B-A44C-57FECEDA968A}"/>
              </a:ext>
            </a:extLst>
          </p:cNvPr>
          <p:cNvSpPr txBox="1"/>
          <p:nvPr/>
        </p:nvSpPr>
        <p:spPr>
          <a:xfrm>
            <a:off x="380013" y="3545687"/>
            <a:ext cx="6395654" cy="1363258"/>
          </a:xfrm>
          <a:prstGeom prst="rect">
            <a:avLst/>
          </a:prstGeom>
          <a:noFill/>
        </p:spPr>
        <p:txBody>
          <a:bodyPr wrap="square" rtlCol="0">
            <a:spAutoFit/>
          </a:bodyPr>
          <a:lstStyle/>
          <a:p>
            <a:pPr>
              <a:lnSpc>
                <a:spcPct val="120000"/>
              </a:lnSpc>
            </a:pPr>
            <a:r>
              <a:rPr lang="en-US" sz="1400" b="1" dirty="0">
                <a:latin typeface="Inter 18pt" panose="02000503000000020004" pitchFamily="2" charset="0"/>
                <a:ea typeface="Inter 18pt" panose="02000503000000020004" pitchFamily="2" charset="0"/>
              </a:rPr>
              <a:t>Why cash holdings adjustment speed?</a:t>
            </a:r>
          </a:p>
          <a:p>
            <a:pPr marL="228600" indent="-228600">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Cash holdings act as </a:t>
            </a:r>
            <a:r>
              <a:rPr lang="en-US" sz="1400" b="1" dirty="0">
                <a:latin typeface="Inter 18pt" panose="02000503000000020004" pitchFamily="2" charset="0"/>
                <a:ea typeface="Inter 18pt" panose="02000503000000020004" pitchFamily="2" charset="0"/>
              </a:rPr>
              <a:t>a financial buffer</a:t>
            </a:r>
            <a:r>
              <a:rPr lang="en-US" sz="1400" dirty="0">
                <a:latin typeface="Inter 18pt" panose="02000503000000020004" pitchFamily="2" charset="0"/>
                <a:ea typeface="Inter 18pt" panose="02000503000000020004" pitchFamily="2" charset="0"/>
              </a:rPr>
              <a:t> safeguard against uncertainties</a:t>
            </a:r>
          </a:p>
          <a:p>
            <a:pPr marL="228600" indent="-228600">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Cash holdings </a:t>
            </a:r>
            <a:r>
              <a:rPr lang="en-US" sz="1400" b="1" dirty="0">
                <a:latin typeface="Inter 18pt" panose="02000503000000020004" pitchFamily="2" charset="0"/>
                <a:ea typeface="Inter 18pt" panose="02000503000000020004" pitchFamily="2" charset="0"/>
              </a:rPr>
              <a:t>sustain operations</a:t>
            </a:r>
            <a:r>
              <a:rPr lang="en-US" sz="1400" dirty="0">
                <a:latin typeface="Inter 18pt" panose="02000503000000020004" pitchFamily="2" charset="0"/>
                <a:ea typeface="Inter 18pt" panose="02000503000000020004" pitchFamily="2" charset="0"/>
              </a:rPr>
              <a:t> and </a:t>
            </a:r>
            <a:r>
              <a:rPr lang="en-US" sz="1400" b="1" dirty="0">
                <a:latin typeface="Inter 18pt" panose="02000503000000020004" pitchFamily="2" charset="0"/>
                <a:ea typeface="Inter 18pt" panose="02000503000000020004" pitchFamily="2" charset="0"/>
              </a:rPr>
              <a:t>maintain flexibility</a:t>
            </a:r>
            <a:r>
              <a:rPr lang="en-US" sz="1400" dirty="0">
                <a:latin typeface="Inter 18pt" panose="02000503000000020004" pitchFamily="2" charset="0"/>
                <a:ea typeface="Inter 18pt" panose="02000503000000020004" pitchFamily="2" charset="0"/>
              </a:rPr>
              <a:t>.</a:t>
            </a:r>
          </a:p>
          <a:p>
            <a:pPr marL="228600" indent="-228600">
              <a:lnSpc>
                <a:spcPct val="120000"/>
              </a:lnSpc>
              <a:buFont typeface="Arial" panose="020B0604020202020204" pitchFamily="34" charset="0"/>
              <a:buChar char="•"/>
            </a:pPr>
            <a:r>
              <a:rPr lang="en-US" sz="1400" b="1" dirty="0">
                <a:latin typeface="Inter 18pt" panose="02000503000000020004" pitchFamily="2" charset="0"/>
                <a:ea typeface="Inter 18pt" panose="02000503000000020004" pitchFamily="2" charset="0"/>
              </a:rPr>
              <a:t>Offer protections</a:t>
            </a:r>
            <a:r>
              <a:rPr lang="en-US" sz="1400" dirty="0">
                <a:latin typeface="Inter 18pt" panose="02000503000000020004" pitchFamily="2" charset="0"/>
                <a:ea typeface="Inter 18pt" panose="02000503000000020004" pitchFamily="2" charset="0"/>
              </a:rPr>
              <a:t> against and limited access to external finance. </a:t>
            </a:r>
          </a:p>
          <a:p>
            <a:pPr marL="228600" indent="-228600">
              <a:lnSpc>
                <a:spcPct val="120000"/>
              </a:lnSpc>
              <a:buFont typeface="Arial" panose="020B0604020202020204" pitchFamily="34" charset="0"/>
              <a:buChar char="•"/>
            </a:pPr>
            <a:r>
              <a:rPr lang="en-US" sz="1400" b="1" dirty="0">
                <a:latin typeface="Inter 18pt" panose="02000503000000020004" pitchFamily="2" charset="0"/>
                <a:ea typeface="Inter 18pt" panose="02000503000000020004" pitchFamily="2" charset="0"/>
              </a:rPr>
              <a:t>Dynamic partial adjustment model </a:t>
            </a:r>
            <a:r>
              <a:rPr lang="en-US" sz="1400" dirty="0">
                <a:latin typeface="Inter 18pt" panose="02000503000000020004" pitchFamily="2" charset="0"/>
                <a:ea typeface="Inter 18pt" panose="02000503000000020004" pitchFamily="2" charset="0"/>
              </a:rPr>
              <a:t>rather than </a:t>
            </a:r>
            <a:r>
              <a:rPr lang="en-US" sz="1400" b="1" dirty="0">
                <a:latin typeface="Inter 18pt" panose="02000503000000020004" pitchFamily="2" charset="0"/>
                <a:ea typeface="Inter 18pt" panose="02000503000000020004" pitchFamily="2" charset="0"/>
              </a:rPr>
              <a:t>Static model.</a:t>
            </a:r>
          </a:p>
        </p:txBody>
      </p:sp>
      <p:sp>
        <p:nvSpPr>
          <p:cNvPr id="28" name="Freeform 18">
            <a:extLst>
              <a:ext uri="{FF2B5EF4-FFF2-40B4-BE49-F238E27FC236}">
                <a16:creationId xmlns:a16="http://schemas.microsoft.com/office/drawing/2014/main" id="{0E2A2C7C-C8EC-DA31-294F-16F5F47F8698}"/>
              </a:ext>
            </a:extLst>
          </p:cNvPr>
          <p:cNvSpPr/>
          <p:nvPr/>
        </p:nvSpPr>
        <p:spPr>
          <a:xfrm>
            <a:off x="100271" y="5509632"/>
            <a:ext cx="6870405" cy="1006317"/>
          </a:xfrm>
          <a:prstGeom prst="roundRect">
            <a:avLst>
              <a:gd name="adj" fmla="val 50000"/>
            </a:avLst>
          </a:prstGeom>
          <a:solidFill>
            <a:srgbClr val="085878"/>
          </a:solidFill>
          <a:effectLst>
            <a:outerShdw blurRad="177800" dist="38100" dir="2700000" algn="tl" rotWithShape="0">
              <a:srgbClr val="05E6EB">
                <a:alpha val="40000"/>
              </a:srgbClr>
            </a:outerShdw>
          </a:effectLst>
        </p:spPr>
        <p:txBody>
          <a:bodyPr/>
          <a:lstStyle/>
          <a:p>
            <a:endParaRPr lang="en-US"/>
          </a:p>
        </p:txBody>
      </p:sp>
      <p:sp>
        <p:nvSpPr>
          <p:cNvPr id="29" name="TextBox 28">
            <a:extLst>
              <a:ext uri="{FF2B5EF4-FFF2-40B4-BE49-F238E27FC236}">
                <a16:creationId xmlns:a16="http://schemas.microsoft.com/office/drawing/2014/main" id="{F027A25D-7959-DC83-45F8-8257BBA3EA27}"/>
              </a:ext>
            </a:extLst>
          </p:cNvPr>
          <p:cNvSpPr txBox="1"/>
          <p:nvPr/>
        </p:nvSpPr>
        <p:spPr>
          <a:xfrm>
            <a:off x="346196" y="5561177"/>
            <a:ext cx="6343504" cy="846194"/>
          </a:xfrm>
          <a:prstGeom prst="rect">
            <a:avLst/>
          </a:prstGeom>
          <a:noFill/>
        </p:spPr>
        <p:txBody>
          <a:bodyPr wrap="square" rtlCol="0">
            <a:spAutoFit/>
          </a:bodyPr>
          <a:lstStyle/>
          <a:p>
            <a:pPr algn="just">
              <a:lnSpc>
                <a:spcPct val="120000"/>
              </a:lnSpc>
            </a:pPr>
            <a:r>
              <a:rPr lang="en-US" sz="1400" b="1" dirty="0">
                <a:solidFill>
                  <a:schemeClr val="bg1"/>
                </a:solidFill>
                <a:effectLst>
                  <a:outerShdw blurRad="38100" dist="38100" dir="2700000" algn="tl">
                    <a:srgbClr val="000000">
                      <a:alpha val="43137"/>
                    </a:srgbClr>
                  </a:outerShdw>
                </a:effectLst>
                <a:latin typeface="Inter 18pt" panose="02000503000000020004" pitchFamily="2" charset="0"/>
                <a:ea typeface="Inter 18pt" panose="02000503000000020004" pitchFamily="2" charset="0"/>
              </a:rPr>
              <a:t>Research Question: </a:t>
            </a:r>
            <a:r>
              <a:rPr lang="en-US" sz="1400" i="1" dirty="0">
                <a:solidFill>
                  <a:schemeClr val="bg1"/>
                </a:solidFill>
                <a:effectLst>
                  <a:outerShdw blurRad="38100" dist="38100" dir="2700000" algn="tl">
                    <a:srgbClr val="000000">
                      <a:alpha val="43137"/>
                    </a:srgbClr>
                  </a:outerShdw>
                </a:effectLst>
                <a:latin typeface="Inter 18pt" panose="02000503000000020004" pitchFamily="2" charset="0"/>
                <a:ea typeface="Inter 18pt" panose="02000503000000020004" pitchFamily="2" charset="0"/>
              </a:rPr>
              <a:t>Whether climate change affects the speed at which firms adjust their cash holdings, and if so, how does it impact this adjustment speed?; especially under financial and regulatory pressure? </a:t>
            </a:r>
          </a:p>
        </p:txBody>
      </p:sp>
      <p:sp>
        <p:nvSpPr>
          <p:cNvPr id="30" name="Rectangle: Rounded Corners 29">
            <a:extLst>
              <a:ext uri="{FF2B5EF4-FFF2-40B4-BE49-F238E27FC236}">
                <a16:creationId xmlns:a16="http://schemas.microsoft.com/office/drawing/2014/main" id="{2A6EE1BE-1A38-27D5-CBE1-1A42A8E2892D}"/>
              </a:ext>
            </a:extLst>
          </p:cNvPr>
          <p:cNvSpPr/>
          <p:nvPr/>
        </p:nvSpPr>
        <p:spPr>
          <a:xfrm>
            <a:off x="246498" y="1614420"/>
            <a:ext cx="6311511" cy="2283126"/>
          </a:xfrm>
          <a:prstGeom prst="roundRect">
            <a:avLst>
              <a:gd name="adj" fmla="val 7791"/>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3FADF6A1-3F55-29AE-6F5B-D2D7873A0B23}"/>
              </a:ext>
            </a:extLst>
          </p:cNvPr>
          <p:cNvSpPr txBox="1"/>
          <p:nvPr/>
        </p:nvSpPr>
        <p:spPr>
          <a:xfrm>
            <a:off x="343934" y="1723974"/>
            <a:ext cx="6148142" cy="1880323"/>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Climate change is </a:t>
            </a:r>
            <a:r>
              <a:rPr lang="en-US" sz="1400" b="1" dirty="0">
                <a:latin typeface="Inter 18pt" panose="02000503000000020004" pitchFamily="2" charset="0"/>
                <a:ea typeface="Inter 18pt" panose="02000503000000020004" pitchFamily="2" charset="0"/>
              </a:rPr>
              <a:t>one of the severest pressing global concerns</a:t>
            </a:r>
            <a:r>
              <a:rPr lang="en-US" sz="1400" dirty="0">
                <a:latin typeface="Inter 18pt" panose="02000503000000020004" pitchFamily="2" charset="0"/>
                <a:ea typeface="Inter 18pt" panose="02000503000000020004" pitchFamily="2" charset="0"/>
              </a:rPr>
              <a:t>, increasing in recent years (</a:t>
            </a:r>
            <a:r>
              <a:rPr lang="en-US" sz="1400" dirty="0" err="1">
                <a:latin typeface="Inter 18pt" panose="02000503000000020004" pitchFamily="2" charset="0"/>
                <a:ea typeface="Inter 18pt" panose="02000503000000020004" pitchFamily="2" charset="0"/>
              </a:rPr>
              <a:t>Gounopoulos</a:t>
            </a:r>
            <a:r>
              <a:rPr lang="en-US" sz="1400" dirty="0">
                <a:latin typeface="Inter 18pt" panose="02000503000000020004" pitchFamily="2" charset="0"/>
                <a:ea typeface="Inter 18pt" panose="02000503000000020004" pitchFamily="2" charset="0"/>
              </a:rPr>
              <a:t> and Zhang, 2024)</a:t>
            </a:r>
          </a:p>
          <a:p>
            <a:pPr marL="285750" indent="-285750" algn="just">
              <a:lnSpc>
                <a:spcPct val="120000"/>
              </a:lnSpc>
              <a:buFont typeface="Arial" panose="020B0604020202020204" pitchFamily="34" charset="0"/>
              <a:buChar char="•"/>
            </a:pPr>
            <a:r>
              <a:rPr lang="en-US" sz="1400" b="1" dirty="0">
                <a:latin typeface="Inter 18pt" panose="02000503000000020004" pitchFamily="2" charset="0"/>
                <a:ea typeface="Inter 18pt" panose="02000503000000020004" pitchFamily="2" charset="0"/>
              </a:rPr>
              <a:t>The consequences of Climate change</a:t>
            </a:r>
            <a:r>
              <a:rPr lang="en-US" sz="1400" dirty="0">
                <a:latin typeface="Inter 18pt" panose="02000503000000020004" pitchFamily="2" charset="0"/>
                <a:ea typeface="Inter 18pt" panose="02000503000000020004" pitchFamily="2" charset="0"/>
              </a:rPr>
              <a:t>: Economic systems, Financial market, Corporate Financial Management.</a:t>
            </a:r>
          </a:p>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The important role of corporations in </a:t>
            </a:r>
            <a:r>
              <a:rPr lang="en-US" sz="1400" b="1" dirty="0">
                <a:latin typeface="Inter 18pt" panose="02000503000000020004" pitchFamily="2" charset="0"/>
                <a:ea typeface="Inter 18pt" panose="02000503000000020004" pitchFamily="2" charset="0"/>
              </a:rPr>
              <a:t>using Cash holdings to combat Climate change</a:t>
            </a:r>
            <a:r>
              <a:rPr lang="en-US" sz="1400" dirty="0">
                <a:latin typeface="Inter 18pt" panose="02000503000000020004" pitchFamily="2" charset="0"/>
                <a:ea typeface="Inter 18pt" panose="02000503000000020004" pitchFamily="2" charset="0"/>
              </a:rPr>
              <a:t> and their </a:t>
            </a:r>
            <a:r>
              <a:rPr lang="en-US" sz="1400" dirty="0" err="1">
                <a:latin typeface="Inter 18pt" panose="02000503000000020004" pitchFamily="2" charset="0"/>
                <a:ea typeface="Inter 18pt" panose="02000503000000020004" pitchFamily="2" charset="0"/>
              </a:rPr>
              <a:t>behaviours</a:t>
            </a:r>
            <a:r>
              <a:rPr lang="en-US" sz="1400" dirty="0">
                <a:latin typeface="Inter 18pt" panose="02000503000000020004" pitchFamily="2" charset="0"/>
                <a:ea typeface="Inter 18pt" panose="02000503000000020004" pitchFamily="2" charset="0"/>
              </a:rPr>
              <a:t>.</a:t>
            </a:r>
          </a:p>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Necessity of </a:t>
            </a:r>
            <a:r>
              <a:rPr lang="en-US" sz="1400" b="1" dirty="0">
                <a:latin typeface="Inter 18pt" panose="02000503000000020004" pitchFamily="2" charset="0"/>
                <a:ea typeface="Inter 18pt" panose="02000503000000020004" pitchFamily="2" charset="0"/>
              </a:rPr>
              <a:t>filling these gaps </a:t>
            </a:r>
            <a:r>
              <a:rPr lang="en-US" sz="1400" dirty="0">
                <a:latin typeface="Inter 18pt" panose="02000503000000020004" pitchFamily="2" charset="0"/>
                <a:ea typeface="Inter 18pt" panose="02000503000000020004" pitchFamily="2" charset="0"/>
              </a:rPr>
              <a:t>in existing literature.</a:t>
            </a:r>
          </a:p>
        </p:txBody>
      </p:sp>
      <p:sp>
        <p:nvSpPr>
          <p:cNvPr id="43" name="Rectangle: Rounded Corners 42">
            <a:extLst>
              <a:ext uri="{FF2B5EF4-FFF2-40B4-BE49-F238E27FC236}">
                <a16:creationId xmlns:a16="http://schemas.microsoft.com/office/drawing/2014/main" id="{171FB6AA-A90D-B7EB-88F8-769EAA787EE7}"/>
              </a:ext>
            </a:extLst>
          </p:cNvPr>
          <p:cNvSpPr/>
          <p:nvPr/>
        </p:nvSpPr>
        <p:spPr>
          <a:xfrm>
            <a:off x="244821" y="1563146"/>
            <a:ext cx="6311511" cy="3321036"/>
          </a:xfrm>
          <a:prstGeom prst="roundRect">
            <a:avLst>
              <a:gd name="adj" fmla="val 7791"/>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TextBox 43">
            <a:extLst>
              <a:ext uri="{FF2B5EF4-FFF2-40B4-BE49-F238E27FC236}">
                <a16:creationId xmlns:a16="http://schemas.microsoft.com/office/drawing/2014/main" id="{D27C6D6D-D682-DC09-B5FD-12010F840994}"/>
              </a:ext>
            </a:extLst>
          </p:cNvPr>
          <p:cNvSpPr txBox="1"/>
          <p:nvPr/>
        </p:nvSpPr>
        <p:spPr>
          <a:xfrm>
            <a:off x="288893" y="1700265"/>
            <a:ext cx="6179673" cy="3172985"/>
          </a:xfrm>
          <a:prstGeom prst="rect">
            <a:avLst/>
          </a:prstGeom>
          <a:noFill/>
        </p:spPr>
        <p:txBody>
          <a:bodyPr wrap="square" rtlCol="0">
            <a:spAutoFit/>
          </a:bodyPr>
          <a:lstStyle/>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Explore the ways in which Climate Change and its risks influence corporate decision-making on a global scale, especially Cash holdings by approaching </a:t>
            </a:r>
            <a:r>
              <a:rPr lang="en-US" sz="1400" b="1" dirty="0">
                <a:latin typeface="Inter 18pt" panose="02000503000000020004" pitchFamily="2" charset="0"/>
                <a:ea typeface="Inter 18pt" panose="02000503000000020004" pitchFamily="2" charset="0"/>
              </a:rPr>
              <a:t>Dynamic trade-off theory </a:t>
            </a:r>
            <a:r>
              <a:rPr lang="en-US" sz="1400" dirty="0">
                <a:latin typeface="Inter 18pt" panose="02000503000000020004" pitchFamily="2" charset="0"/>
                <a:ea typeface="Inter 18pt" panose="02000503000000020004" pitchFamily="2" charset="0"/>
              </a:rPr>
              <a:t>and</a:t>
            </a:r>
            <a:r>
              <a:rPr lang="en-US" sz="1400" b="1" dirty="0">
                <a:latin typeface="Inter 18pt" panose="02000503000000020004" pitchFamily="2" charset="0"/>
                <a:ea typeface="Inter 18pt" panose="02000503000000020004" pitchFamily="2" charset="0"/>
              </a:rPr>
              <a:t> Dynamic partial adjustment model</a:t>
            </a:r>
            <a:r>
              <a:rPr lang="en-US" sz="1400" dirty="0">
                <a:latin typeface="Inter 18pt" panose="02000503000000020004" pitchFamily="2" charset="0"/>
                <a:ea typeface="Inter 18pt" panose="02000503000000020004" pitchFamily="2" charset="0"/>
              </a:rPr>
              <a:t>.</a:t>
            </a:r>
          </a:p>
          <a:p>
            <a:pPr algn="just">
              <a:lnSpc>
                <a:spcPct val="120000"/>
              </a:lnSpc>
            </a:pPr>
            <a:r>
              <a:rPr lang="en-US" sz="1400" dirty="0">
                <a:latin typeface="Inter 18pt" panose="02000503000000020004" pitchFamily="2" charset="0"/>
                <a:ea typeface="Inter 18pt" panose="02000503000000020004" pitchFamily="2" charset="0"/>
              </a:rPr>
              <a:t>→ Filling these gaps by providing global evidence regarding the influence of </a:t>
            </a:r>
            <a:r>
              <a:rPr lang="en-US" sz="1400" b="1" dirty="0">
                <a:latin typeface="Inter 18pt" panose="02000503000000020004" pitchFamily="2" charset="0"/>
                <a:ea typeface="Inter 18pt" panose="02000503000000020004" pitchFamily="2" charset="0"/>
              </a:rPr>
              <a:t>Climate Change on the Speed of Cash holdings Adjustment</a:t>
            </a:r>
            <a:r>
              <a:rPr lang="en-US" sz="1400" dirty="0">
                <a:latin typeface="Inter 18pt" panose="02000503000000020004" pitchFamily="2" charset="0"/>
                <a:ea typeface="Inter 18pt" panose="02000503000000020004" pitchFamily="2" charset="0"/>
              </a:rPr>
              <a:t>.</a:t>
            </a:r>
          </a:p>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Examine </a:t>
            </a:r>
            <a:r>
              <a:rPr lang="en-US" sz="1400" b="1" dirty="0">
                <a:latin typeface="Inter 18pt" panose="02000503000000020004" pitchFamily="2" charset="0"/>
                <a:ea typeface="Inter 18pt" panose="02000503000000020004" pitchFamily="2" charset="0"/>
              </a:rPr>
              <a:t>the differential effects</a:t>
            </a:r>
            <a:r>
              <a:rPr lang="en-US" sz="1400" dirty="0">
                <a:latin typeface="Inter 18pt" panose="02000503000000020004" pitchFamily="2" charset="0"/>
                <a:ea typeface="Inter 18pt" panose="02000503000000020004" pitchFamily="2" charset="0"/>
              </a:rPr>
              <a:t> of Climate Change on firms’ Cash holdings Adjustment Speed with </a:t>
            </a:r>
            <a:r>
              <a:rPr lang="en-US" sz="1400" b="1" dirty="0">
                <a:latin typeface="Inter 18pt" panose="02000503000000020004" pitchFamily="2" charset="0"/>
                <a:ea typeface="Inter 18pt" panose="02000503000000020004" pitchFamily="2" charset="0"/>
              </a:rPr>
              <a:t>cash deficits </a:t>
            </a:r>
            <a:r>
              <a:rPr lang="en-US" sz="1400" dirty="0">
                <a:latin typeface="Inter 18pt" panose="02000503000000020004" pitchFamily="2" charset="0"/>
                <a:ea typeface="Inter 18pt" panose="02000503000000020004" pitchFamily="2" charset="0"/>
              </a:rPr>
              <a:t>and </a:t>
            </a:r>
            <a:r>
              <a:rPr lang="en-US" sz="1400" b="1" dirty="0">
                <a:latin typeface="Inter 18pt" panose="02000503000000020004" pitchFamily="2" charset="0"/>
                <a:ea typeface="Inter 18pt" panose="02000503000000020004" pitchFamily="2" charset="0"/>
              </a:rPr>
              <a:t>cash surpluses</a:t>
            </a:r>
            <a:r>
              <a:rPr lang="en-US" sz="1400" dirty="0">
                <a:latin typeface="Inter 18pt" panose="02000503000000020004" pitchFamily="2" charset="0"/>
                <a:ea typeface="Inter 18pt" panose="02000503000000020004" pitchFamily="2" charset="0"/>
              </a:rPr>
              <a:t>.</a:t>
            </a:r>
          </a:p>
          <a:p>
            <a:pPr marL="285750" indent="-285750"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Consider the impact of climate change on cash holdings adjustment speed under </a:t>
            </a:r>
            <a:r>
              <a:rPr lang="en-US" sz="1400" b="1" dirty="0">
                <a:latin typeface="Inter 18pt" panose="02000503000000020004" pitchFamily="2" charset="0"/>
                <a:ea typeface="Inter 18pt" panose="02000503000000020004" pitchFamily="2" charset="0"/>
              </a:rPr>
              <a:t>the role of Environmental Policy Stringency; and Financial Constraints</a:t>
            </a:r>
            <a:r>
              <a:rPr lang="en-US" sz="1400" dirty="0">
                <a:latin typeface="Inter 18pt" panose="02000503000000020004" pitchFamily="2" charset="0"/>
                <a:ea typeface="Inter 18pt" panose="02000503000000020004" pitchFamily="2" charset="0"/>
              </a:rPr>
              <a:t>. </a:t>
            </a:r>
          </a:p>
        </p:txBody>
      </p:sp>
      <p:grpSp>
        <p:nvGrpSpPr>
          <p:cNvPr id="52" name="Group 51">
            <a:extLst>
              <a:ext uri="{FF2B5EF4-FFF2-40B4-BE49-F238E27FC236}">
                <a16:creationId xmlns:a16="http://schemas.microsoft.com/office/drawing/2014/main" id="{74EE10A3-18F6-322E-CF03-F37A8FBC3032}"/>
              </a:ext>
            </a:extLst>
          </p:cNvPr>
          <p:cNvGrpSpPr/>
          <p:nvPr/>
        </p:nvGrpSpPr>
        <p:grpSpPr>
          <a:xfrm>
            <a:off x="11133749" y="187210"/>
            <a:ext cx="810076" cy="304322"/>
            <a:chOff x="4879929" y="-887895"/>
            <a:chExt cx="810076" cy="304322"/>
          </a:xfrm>
        </p:grpSpPr>
        <p:sp>
          <p:nvSpPr>
            <p:cNvPr id="53" name="Rectangle: Top Corners Rounded 52">
              <a:extLst>
                <a:ext uri="{FF2B5EF4-FFF2-40B4-BE49-F238E27FC236}">
                  <a16:creationId xmlns:a16="http://schemas.microsoft.com/office/drawing/2014/main" id="{CF24D8EB-6895-7D27-F619-56D6309C2105}"/>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Top Corners Rounded 53">
              <a:extLst>
                <a:ext uri="{FF2B5EF4-FFF2-40B4-BE49-F238E27FC236}">
                  <a16:creationId xmlns:a16="http://schemas.microsoft.com/office/drawing/2014/main" id="{FD16B28C-3966-BBCE-2830-9E881D66B87A}"/>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94648A6F-418F-F1FC-2228-F93A35592E03}"/>
                </a:ext>
              </a:extLst>
            </p:cNvPr>
            <p:cNvSpPr txBox="1"/>
            <p:nvPr/>
          </p:nvSpPr>
          <p:spPr>
            <a:xfrm>
              <a:off x="4919942" y="-880711"/>
              <a:ext cx="405038" cy="276999"/>
            </a:xfrm>
            <a:prstGeom prst="rect">
              <a:avLst/>
            </a:prstGeom>
            <a:noFill/>
          </p:spPr>
          <p:txBody>
            <a:bodyPr wrap="square" rtlCol="0">
              <a:spAutoFit/>
            </a:bodyPr>
            <a:lstStyle/>
            <a:p>
              <a:r>
                <a:rPr lang="en-US" sz="1200">
                  <a:latin typeface="Inter 18pt Black" panose="02000503000000020004" pitchFamily="2" charset="0"/>
                  <a:ea typeface="Inter 18pt Black" panose="02000503000000020004" pitchFamily="2" charset="0"/>
                </a:rPr>
                <a:t>03</a:t>
              </a:r>
            </a:p>
          </p:txBody>
        </p:sp>
        <p:sp>
          <p:nvSpPr>
            <p:cNvPr id="56" name="TextBox 55">
              <a:extLst>
                <a:ext uri="{FF2B5EF4-FFF2-40B4-BE49-F238E27FC236}">
                  <a16:creationId xmlns:a16="http://schemas.microsoft.com/office/drawing/2014/main" id="{4D6B6B77-6754-C502-952C-9AC30437B02C}"/>
                </a:ext>
              </a:extLst>
            </p:cNvPr>
            <p:cNvSpPr txBox="1"/>
            <p:nvPr/>
          </p:nvSpPr>
          <p:spPr>
            <a:xfrm>
              <a:off x="5275557" y="-874234"/>
              <a:ext cx="386160" cy="276999"/>
            </a:xfrm>
            <a:prstGeom prst="rect">
              <a:avLst/>
            </a:prstGeom>
            <a:noFill/>
          </p:spPr>
          <p:txBody>
            <a:bodyPr wrap="square" rtlCol="0">
              <a:spAutoFit/>
            </a:bodyPr>
            <a:lstStyle/>
            <a:p>
              <a:r>
                <a:rPr lang="en-US" sz="120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rPr>
                <a:t>15</a:t>
              </a:r>
            </a:p>
          </p:txBody>
        </p:sp>
      </p:grpSp>
      <p:cxnSp>
        <p:nvCxnSpPr>
          <p:cNvPr id="59" name="Straight Connector 58">
            <a:extLst>
              <a:ext uri="{FF2B5EF4-FFF2-40B4-BE49-F238E27FC236}">
                <a16:creationId xmlns:a16="http://schemas.microsoft.com/office/drawing/2014/main" id="{7D83C175-88A9-793F-3A69-E0E6F1845911}"/>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7B5349FC-4372-A63E-A0D9-04DFEEE8F62D}"/>
              </a:ext>
            </a:extLst>
          </p:cNvPr>
          <p:cNvSpPr txBox="1"/>
          <p:nvPr/>
        </p:nvSpPr>
        <p:spPr>
          <a:xfrm>
            <a:off x="624948" y="6579238"/>
            <a:ext cx="1108430" cy="261610"/>
          </a:xfrm>
          <a:prstGeom prst="rect">
            <a:avLst/>
          </a:prstGeom>
          <a:noFill/>
        </p:spPr>
        <p:txBody>
          <a:bodyPr wrap="square" rtlCol="0">
            <a:spAutoFit/>
          </a:bodyPr>
          <a:lstStyle/>
          <a:p>
            <a:pPr algn="ctr"/>
            <a:r>
              <a:rPr lang="en-US" sz="1100" b="1">
                <a:solidFill>
                  <a:srgbClr val="085878"/>
                </a:solidFill>
                <a:latin typeface="Inter 18pt Black" panose="02000503000000020004" pitchFamily="2" charset="0"/>
                <a:ea typeface="Inter 18pt Black" panose="02000503000000020004" pitchFamily="2" charset="0"/>
              </a:rPr>
              <a:t>Introduction</a:t>
            </a:r>
          </a:p>
        </p:txBody>
      </p:sp>
      <p:cxnSp>
        <p:nvCxnSpPr>
          <p:cNvPr id="61" name="Straight Connector 60">
            <a:extLst>
              <a:ext uri="{FF2B5EF4-FFF2-40B4-BE49-F238E27FC236}">
                <a16:creationId xmlns:a16="http://schemas.microsoft.com/office/drawing/2014/main" id="{DF5EA9CE-422D-A30A-961C-EC6390D0C4CB}"/>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626E27BD-1C31-7C1C-9491-456845E96360}"/>
              </a:ext>
            </a:extLst>
          </p:cNvPr>
          <p:cNvSpPr txBox="1"/>
          <p:nvPr/>
        </p:nvSpPr>
        <p:spPr>
          <a:xfrm>
            <a:off x="3033030" y="6579238"/>
            <a:ext cx="1381063"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Literature review</a:t>
            </a:r>
          </a:p>
        </p:txBody>
      </p:sp>
      <p:cxnSp>
        <p:nvCxnSpPr>
          <p:cNvPr id="63" name="Straight Connector 62">
            <a:extLst>
              <a:ext uri="{FF2B5EF4-FFF2-40B4-BE49-F238E27FC236}">
                <a16:creationId xmlns:a16="http://schemas.microsoft.com/office/drawing/2014/main" id="{BB071BF3-45DE-07E6-FCD5-A3E4E9E102A3}"/>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1F62274D-5E1F-B468-28FC-FB4F07DB9B66}"/>
              </a:ext>
            </a:extLst>
          </p:cNvPr>
          <p:cNvSpPr txBox="1"/>
          <p:nvPr/>
        </p:nvSpPr>
        <p:spPr>
          <a:xfrm>
            <a:off x="5663931" y="6579238"/>
            <a:ext cx="1108430"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Methodology</a:t>
            </a:r>
          </a:p>
        </p:txBody>
      </p:sp>
      <p:cxnSp>
        <p:nvCxnSpPr>
          <p:cNvPr id="65" name="Straight Connector 64">
            <a:extLst>
              <a:ext uri="{FF2B5EF4-FFF2-40B4-BE49-F238E27FC236}">
                <a16:creationId xmlns:a16="http://schemas.microsoft.com/office/drawing/2014/main" id="{06EAE688-DC3B-7171-C1F4-2F01BDA8E2BA}"/>
              </a:ext>
            </a:extLst>
          </p:cNvPr>
          <p:cNvCxnSpPr>
            <a:cxnSpLocks/>
            <a:endCxn id="66" idx="1"/>
          </p:cNvCxnSpPr>
          <p:nvPr/>
        </p:nvCxnSpPr>
        <p:spPr>
          <a:xfrm flipV="1">
            <a:off x="6689700" y="6710043"/>
            <a:ext cx="1475258" cy="6289"/>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1A7F8AB3-D616-879E-0899-EF7470F79A81}"/>
              </a:ext>
            </a:extLst>
          </p:cNvPr>
          <p:cNvSpPr txBox="1"/>
          <p:nvPr/>
        </p:nvSpPr>
        <p:spPr>
          <a:xfrm>
            <a:off x="8164958"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Results</a:t>
            </a:r>
          </a:p>
        </p:txBody>
      </p:sp>
      <p:cxnSp>
        <p:nvCxnSpPr>
          <p:cNvPr id="67" name="Straight Connector 66">
            <a:extLst>
              <a:ext uri="{FF2B5EF4-FFF2-40B4-BE49-F238E27FC236}">
                <a16:creationId xmlns:a16="http://schemas.microsoft.com/office/drawing/2014/main" id="{392C5430-AB79-601C-51AC-437353E76E20}"/>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28BFC896-0DD8-E5BF-ACE1-BF6A17040717}"/>
              </a:ext>
            </a:extLst>
          </p:cNvPr>
          <p:cNvSpPr txBox="1"/>
          <p:nvPr/>
        </p:nvSpPr>
        <p:spPr>
          <a:xfrm>
            <a:off x="10665984"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Conclusion</a:t>
            </a:r>
          </a:p>
        </p:txBody>
      </p:sp>
      <p:pic>
        <p:nvPicPr>
          <p:cNvPr id="2" name="Picture 1">
            <a:extLst>
              <a:ext uri="{FF2B5EF4-FFF2-40B4-BE49-F238E27FC236}">
                <a16:creationId xmlns:a16="http://schemas.microsoft.com/office/drawing/2014/main" id="{5905728B-07B5-B077-72E9-DDFCA472B8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grpSp>
        <p:nvGrpSpPr>
          <p:cNvPr id="6" name="Group 5">
            <a:extLst>
              <a:ext uri="{FF2B5EF4-FFF2-40B4-BE49-F238E27FC236}">
                <a16:creationId xmlns:a16="http://schemas.microsoft.com/office/drawing/2014/main" id="{F87B15C4-DAD7-EA3B-6FA8-4E2DF53B1E36}"/>
              </a:ext>
            </a:extLst>
          </p:cNvPr>
          <p:cNvGrpSpPr/>
          <p:nvPr/>
        </p:nvGrpSpPr>
        <p:grpSpPr>
          <a:xfrm>
            <a:off x="199406" y="925396"/>
            <a:ext cx="1658042" cy="523220"/>
            <a:chOff x="384283" y="1332371"/>
            <a:chExt cx="1658042" cy="523220"/>
          </a:xfrm>
        </p:grpSpPr>
        <p:sp>
          <p:nvSpPr>
            <p:cNvPr id="7" name="TextBox 6">
              <a:extLst>
                <a:ext uri="{FF2B5EF4-FFF2-40B4-BE49-F238E27FC236}">
                  <a16:creationId xmlns:a16="http://schemas.microsoft.com/office/drawing/2014/main" id="{8C771422-4A96-0197-26DC-C0CB147B2381}"/>
                </a:ext>
              </a:extLst>
            </p:cNvPr>
            <p:cNvSpPr txBox="1"/>
            <p:nvPr/>
          </p:nvSpPr>
          <p:spPr>
            <a:xfrm>
              <a:off x="730867" y="1332371"/>
              <a:ext cx="1311458" cy="523220"/>
            </a:xfrm>
            <a:prstGeom prst="rect">
              <a:avLst/>
            </a:prstGeom>
            <a:noFill/>
          </p:spPr>
          <p:txBody>
            <a:bodyPr wrap="square">
              <a:spAutoFit/>
            </a:bodyPr>
            <a:lstStyle>
              <a:defPPr>
                <a:defRPr lang="en-US"/>
              </a:defPPr>
              <a:lvl1pPr algn="ctr">
                <a:defRPr sz="5400">
                  <a:gradFill>
                    <a:gsLst>
                      <a:gs pos="0">
                        <a:schemeClr val="accent5">
                          <a:lumMod val="20000"/>
                          <a:lumOff val="80000"/>
                        </a:schemeClr>
                      </a:gs>
                      <a:gs pos="100000">
                        <a:srgbClr val="05E6EB"/>
                      </a:gs>
                    </a:gsLst>
                    <a:lin ang="5400000" scaled="1"/>
                  </a:gradFill>
                  <a:effectLst>
                    <a:outerShdw blurRad="38100" dist="38100" dir="2700000" algn="tl">
                      <a:srgbClr val="000000">
                        <a:alpha val="43137"/>
                      </a:srgbClr>
                    </a:outerShdw>
                  </a:effectLst>
                  <a:latin typeface="#9Slide03 Talling" panose="02040603050506020204" pitchFamily="18" charset="0"/>
                  <a:cs typeface="#9Slide03 Prompt Black" panose="00000A00000000000000" pitchFamily="2" charset="-34"/>
                </a:defRPr>
              </a:lvl1pPr>
            </a:lstStyle>
            <a:p>
              <a:r>
                <a:rPr lang="en-US" sz="2800" dirty="0">
                  <a:solidFill>
                    <a:srgbClr val="088093"/>
                  </a:solidFill>
                  <a:effectLst/>
                </a:rPr>
                <a:t>Importance</a:t>
              </a:r>
            </a:p>
          </p:txBody>
        </p:sp>
        <p:pic>
          <p:nvPicPr>
            <p:cNvPr id="8" name="Graphic 7" descr="Hockey Stick Curve Graph with solid fill">
              <a:extLst>
                <a:ext uri="{FF2B5EF4-FFF2-40B4-BE49-F238E27FC236}">
                  <a16:creationId xmlns:a16="http://schemas.microsoft.com/office/drawing/2014/main" id="{87A71813-2536-875F-6C7A-9BB7F0CC75B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4283" y="1392275"/>
              <a:ext cx="403412" cy="403412"/>
            </a:xfrm>
            <a:prstGeom prst="rect">
              <a:avLst/>
            </a:prstGeom>
          </p:spPr>
        </p:pic>
      </p:grpSp>
      <p:grpSp>
        <p:nvGrpSpPr>
          <p:cNvPr id="12" name="Group 11">
            <a:extLst>
              <a:ext uri="{FF2B5EF4-FFF2-40B4-BE49-F238E27FC236}">
                <a16:creationId xmlns:a16="http://schemas.microsoft.com/office/drawing/2014/main" id="{0400C9D4-D3BF-212B-5966-5C56E8DADC4E}"/>
              </a:ext>
            </a:extLst>
          </p:cNvPr>
          <p:cNvGrpSpPr/>
          <p:nvPr/>
        </p:nvGrpSpPr>
        <p:grpSpPr>
          <a:xfrm>
            <a:off x="199406" y="945380"/>
            <a:ext cx="1836755" cy="954107"/>
            <a:chOff x="384283" y="1332371"/>
            <a:chExt cx="1658042" cy="954107"/>
          </a:xfrm>
        </p:grpSpPr>
        <p:sp>
          <p:nvSpPr>
            <p:cNvPr id="16" name="TextBox 15">
              <a:extLst>
                <a:ext uri="{FF2B5EF4-FFF2-40B4-BE49-F238E27FC236}">
                  <a16:creationId xmlns:a16="http://schemas.microsoft.com/office/drawing/2014/main" id="{BE8058C9-5906-E89B-C27D-E867097D7E6E}"/>
                </a:ext>
              </a:extLst>
            </p:cNvPr>
            <p:cNvSpPr txBox="1"/>
            <p:nvPr/>
          </p:nvSpPr>
          <p:spPr>
            <a:xfrm>
              <a:off x="730867" y="1332371"/>
              <a:ext cx="1311458" cy="954107"/>
            </a:xfrm>
            <a:prstGeom prst="rect">
              <a:avLst/>
            </a:prstGeom>
            <a:noFill/>
          </p:spPr>
          <p:txBody>
            <a:bodyPr wrap="square">
              <a:spAutoFit/>
            </a:bodyPr>
            <a:lstStyle>
              <a:defPPr>
                <a:defRPr lang="en-US"/>
              </a:defPPr>
              <a:lvl1pPr algn="ctr">
                <a:defRPr sz="5400">
                  <a:gradFill>
                    <a:gsLst>
                      <a:gs pos="0">
                        <a:schemeClr val="accent5">
                          <a:lumMod val="20000"/>
                          <a:lumOff val="80000"/>
                        </a:schemeClr>
                      </a:gs>
                      <a:gs pos="100000">
                        <a:srgbClr val="05E6EB"/>
                      </a:gs>
                    </a:gsLst>
                    <a:lin ang="5400000" scaled="1"/>
                  </a:gradFill>
                  <a:effectLst>
                    <a:outerShdw blurRad="38100" dist="38100" dir="2700000" algn="tl">
                      <a:srgbClr val="000000">
                        <a:alpha val="43137"/>
                      </a:srgbClr>
                    </a:outerShdw>
                  </a:effectLst>
                  <a:latin typeface="#9Slide03 Talling" panose="02040603050506020204" pitchFamily="18" charset="0"/>
                  <a:cs typeface="#9Slide03 Prompt Black" panose="00000A00000000000000" pitchFamily="2" charset="-34"/>
                </a:defRPr>
              </a:lvl1pPr>
            </a:lstStyle>
            <a:p>
              <a:r>
                <a:rPr lang="en-US" sz="2800" dirty="0">
                  <a:solidFill>
                    <a:srgbClr val="088093"/>
                  </a:solidFill>
                  <a:effectLst/>
                </a:rPr>
                <a:t>Contributions</a:t>
              </a:r>
            </a:p>
          </p:txBody>
        </p:sp>
        <p:pic>
          <p:nvPicPr>
            <p:cNvPr id="18" name="Graphic 17" descr="Hockey Stick Curve Graph with solid fill">
              <a:extLst>
                <a:ext uri="{FF2B5EF4-FFF2-40B4-BE49-F238E27FC236}">
                  <a16:creationId xmlns:a16="http://schemas.microsoft.com/office/drawing/2014/main" id="{7EE611C5-5A84-7DE4-3F31-8E94BF0C886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4283" y="1392275"/>
              <a:ext cx="403412" cy="403412"/>
            </a:xfrm>
            <a:prstGeom prst="rect">
              <a:avLst/>
            </a:prstGeom>
          </p:spPr>
        </p:pic>
      </p:grpSp>
      <p:sp>
        <p:nvSpPr>
          <p:cNvPr id="3" name="Rectangle 2">
            <a:extLst>
              <a:ext uri="{FF2B5EF4-FFF2-40B4-BE49-F238E27FC236}">
                <a16:creationId xmlns:a16="http://schemas.microsoft.com/office/drawing/2014/main" id="{E53B43F6-7F46-0BAE-94B1-442BB7C68E17}"/>
              </a:ext>
            </a:extLst>
          </p:cNvPr>
          <p:cNvSpPr/>
          <p:nvPr/>
        </p:nvSpPr>
        <p:spPr>
          <a:xfrm>
            <a:off x="11974428" y="-361950"/>
            <a:ext cx="1381063" cy="8162925"/>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2F88E543-A4EE-9885-1291-071B5AFEA306}"/>
              </a:ext>
            </a:extLst>
          </p:cNvPr>
          <p:cNvCxnSpPr>
            <a:cxnSpLocks/>
          </p:cNvCxnSpPr>
          <p:nvPr/>
        </p:nvCxnSpPr>
        <p:spPr>
          <a:xfrm>
            <a:off x="11647802"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2618545"/>
      </p:ext>
    </p:extLst>
  </p:cSld>
  <p:clrMapOvr>
    <a:masterClrMapping/>
  </p:clrMapOvr>
  <mc:AlternateContent xmlns:mc="http://schemas.openxmlformats.org/markup-compatibility/2006" xmlns:p14="http://schemas.microsoft.com/office/powerpoint/2010/main">
    <mc:Choice Requires="p14">
      <p:transition spd="slow" p14:dur="2000" advTm="22617"/>
    </mc:Choice>
    <mc:Fallback xmlns="">
      <p:transition spd="slow" advTm="22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336" fill="hold"/>
                                        <p:tgtEl>
                                          <p:spTgt spid="14"/>
                                        </p:tgtEl>
                                      </p:cBhvr>
                                    </p:cmd>
                                  </p:childTnLst>
                                </p:cTn>
                              </p:par>
                              <p:par>
                                <p:cTn id="7" presetID="10" presetClass="entr" presetSubtype="0" decel="10000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anim from="0" to="1" calcmode="lin" valueType="num">
                                      <p:cBhvr>
                                        <p:cTn id="9" dur="500" fill="hold">
                                          <p:stCondLst>
                                            <p:cond delay="0"/>
                                          </p:stCondLst>
                                        </p:cTn>
                                        <p:tgtEl>
                                          <p:spTgt spid="15"/>
                                        </p:tgtEl>
                                        <p:attrNameLst>
                                          <p:attrName>style.opacity</p:attrName>
                                        </p:attrNameLst>
                                      </p:cBhvr>
                                    </p:anim>
                                    <p:anim to="" calcmode="lin" valueType="num">
                                      <p:cBhvr>
                                        <p:cTn id="10" dur="500" fill="hold">
                                          <p:stCondLst>
                                            <p:cond delay="0"/>
                                          </p:stCondLst>
                                        </p:cTn>
                                        <p:tgtEl>
                                          <p:spTgt spid="15"/>
                                        </p:tgtEl>
                                        <p:attrNameLst>
                                          <p:attrName>ppt_x</p:attrName>
                                        </p:attrNameLst>
                                      </p:cBhvr>
                                      <p:tavLst>
                                        <p:tav tm="0" fmla="$">
                                          <p:val>
                                            <p:strVal val="#ppt_x+.05"/>
                                          </p:val>
                                        </p:tav>
                                        <p:tav tm="100000" fmla="$">
                                          <p:val>
                                            <p:strVal val="#ppt_x"/>
                                          </p:val>
                                        </p:tav>
                                      </p:tavLst>
                                    </p:anim>
                                  </p:childTnLst>
                                </p:cTn>
                              </p:par>
                              <p:par>
                                <p:cTn id="11" presetID="10" presetClass="entr" presetSubtype="0" decel="10000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 from="0" to="1" calcmode="lin" valueType="num">
                                      <p:cBhvr>
                                        <p:cTn id="13" dur="500" fill="hold">
                                          <p:stCondLst>
                                            <p:cond delay="0"/>
                                          </p:stCondLst>
                                        </p:cTn>
                                        <p:tgtEl>
                                          <p:spTgt spid="19"/>
                                        </p:tgtEl>
                                        <p:attrNameLst>
                                          <p:attrName>style.opacity</p:attrName>
                                        </p:attrNameLst>
                                      </p:cBhvr>
                                    </p:anim>
                                    <p:anim to="" calcmode="lin" valueType="num">
                                      <p:cBhvr>
                                        <p:cTn id="14" dur="500" fill="hold">
                                          <p:stCondLst>
                                            <p:cond delay="0"/>
                                          </p:stCondLst>
                                        </p:cTn>
                                        <p:tgtEl>
                                          <p:spTgt spid="19"/>
                                        </p:tgtEl>
                                        <p:attrNameLst>
                                          <p:attrName>ppt_x</p:attrName>
                                        </p:attrNameLst>
                                      </p:cBhvr>
                                      <p:tavLst>
                                        <p:tav tm="0" fmla="$">
                                          <p:val>
                                            <p:strVal val="#ppt_x+.05"/>
                                          </p:val>
                                        </p:tav>
                                        <p:tav tm="100000" fmla="$">
                                          <p:val>
                                            <p:strVal val="#ppt_x"/>
                                          </p:val>
                                        </p:tav>
                                      </p:tavLst>
                                    </p:anim>
                                  </p:childTnLst>
                                </p:cTn>
                              </p:par>
                              <p:par>
                                <p:cTn id="15" presetID="10" presetClass="entr" presetSubtype="0" decel="10000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 from="0" to="1" calcmode="lin" valueType="num">
                                      <p:cBhvr>
                                        <p:cTn id="17" dur="500" fill="hold">
                                          <p:stCondLst>
                                            <p:cond delay="0"/>
                                          </p:stCondLst>
                                        </p:cTn>
                                        <p:tgtEl>
                                          <p:spTgt spid="17"/>
                                        </p:tgtEl>
                                        <p:attrNameLst>
                                          <p:attrName>style.opacity</p:attrName>
                                        </p:attrNameLst>
                                      </p:cBhvr>
                                    </p:anim>
                                    <p:anim to="" calcmode="lin" valueType="num">
                                      <p:cBhvr>
                                        <p:cTn id="18" dur="500" fill="hold">
                                          <p:stCondLst>
                                            <p:cond delay="0"/>
                                          </p:stCondLst>
                                        </p:cTn>
                                        <p:tgtEl>
                                          <p:spTgt spid="17"/>
                                        </p:tgtEl>
                                        <p:attrNameLst>
                                          <p:attrName>ppt_x</p:attrName>
                                        </p:attrNameLst>
                                      </p:cBhvr>
                                      <p:tavLst>
                                        <p:tav tm="0" fmla="$">
                                          <p:val>
                                            <p:strVal val="#ppt_x+.05"/>
                                          </p:val>
                                        </p:tav>
                                        <p:tav tm="100000" fmla="$">
                                          <p:val>
                                            <p:strVal val="#ppt_x"/>
                                          </p:val>
                                        </p:tav>
                                      </p:tavLst>
                                    </p:anim>
                                  </p:childTnLst>
                                </p:cTn>
                              </p:par>
                              <p:par>
                                <p:cTn id="19" presetID="10" presetClass="entr" presetSubtype="0" decel="10000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 from="0" to="1" calcmode="lin" valueType="num">
                                      <p:cBhvr>
                                        <p:cTn id="21" dur="500" fill="hold">
                                          <p:stCondLst>
                                            <p:cond delay="0"/>
                                          </p:stCondLst>
                                        </p:cTn>
                                        <p:tgtEl>
                                          <p:spTgt spid="14"/>
                                        </p:tgtEl>
                                        <p:attrNameLst>
                                          <p:attrName>style.opacity</p:attrName>
                                        </p:attrNameLst>
                                      </p:cBhvr>
                                    </p:anim>
                                    <p:anim to="" calcmode="lin" valueType="num">
                                      <p:cBhvr>
                                        <p:cTn id="22" dur="500" fill="hold">
                                          <p:stCondLst>
                                            <p:cond delay="0"/>
                                          </p:stCondLst>
                                        </p:cTn>
                                        <p:tgtEl>
                                          <p:spTgt spid="14"/>
                                        </p:tgtEl>
                                        <p:attrNameLst>
                                          <p:attrName>ppt_x</p:attrName>
                                        </p:attrNameLst>
                                      </p:cBhvr>
                                      <p:tavLst>
                                        <p:tav tm="0" fmla="$">
                                          <p:val>
                                            <p:strVal val="#ppt_x+.05"/>
                                          </p:val>
                                        </p:tav>
                                        <p:tav tm="100000" fmla="$">
                                          <p:val>
                                            <p:strVal val="#ppt_x"/>
                                          </p:val>
                                        </p:tav>
                                      </p:tavLst>
                                    </p:anim>
                                  </p:childTnLst>
                                </p:cTn>
                              </p:par>
                              <p:par>
                                <p:cTn id="23" presetID="10" presetClass="entr" presetSubtype="0" decel="10000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from="0" to="1" calcmode="lin" valueType="num">
                                      <p:cBhvr>
                                        <p:cTn id="25" dur="500" fill="hold">
                                          <p:stCondLst>
                                            <p:cond delay="0"/>
                                          </p:stCondLst>
                                        </p:cTn>
                                        <p:tgtEl>
                                          <p:spTgt spid="13"/>
                                        </p:tgtEl>
                                        <p:attrNameLst>
                                          <p:attrName>style.opacity</p:attrName>
                                        </p:attrNameLst>
                                      </p:cBhvr>
                                    </p:anim>
                                    <p:anim to="" calcmode="lin" valueType="num">
                                      <p:cBhvr>
                                        <p:cTn id="26" dur="500" fill="hold">
                                          <p:stCondLst>
                                            <p:cond delay="0"/>
                                          </p:stCondLst>
                                        </p:cTn>
                                        <p:tgtEl>
                                          <p:spTgt spid="13"/>
                                        </p:tgtEl>
                                        <p:attrNameLst>
                                          <p:attrName>ppt_y</p:attrName>
                                        </p:attrNameLst>
                                      </p:cBhvr>
                                      <p:tavLst>
                                        <p:tav tm="0" fmla="$">
                                          <p:val>
                                            <p:strVal val="#ppt_y-.05"/>
                                          </p:val>
                                        </p:tav>
                                        <p:tav tm="100000" fmla="$">
                                          <p:val>
                                            <p:strVal val="#ppt_y"/>
                                          </p:val>
                                        </p:tav>
                                      </p:tavLst>
                                    </p:anim>
                                  </p:childTnLst>
                                </p:cTn>
                              </p:par>
                              <p:par>
                                <p:cTn id="27" presetID="10" presetClass="entr" presetSubtype="0" decel="100000" fill="hold" nodeType="withEffect">
                                  <p:stCondLst>
                                    <p:cond delay="0"/>
                                  </p:stCondLst>
                                  <p:childTnLst>
                                    <p:set>
                                      <p:cBhvr>
                                        <p:cTn id="28" dur="1" fill="hold">
                                          <p:stCondLst>
                                            <p:cond delay="0"/>
                                          </p:stCondLst>
                                        </p:cTn>
                                        <p:tgtEl>
                                          <p:spTgt spid="40"/>
                                        </p:tgtEl>
                                        <p:attrNameLst>
                                          <p:attrName>style.visibility</p:attrName>
                                        </p:attrNameLst>
                                      </p:cBhvr>
                                      <p:to>
                                        <p:strVal val="visible"/>
                                      </p:to>
                                    </p:set>
                                    <p:anim from="0" to="1" calcmode="lin" valueType="num">
                                      <p:cBhvr>
                                        <p:cTn id="29" dur="500" fill="hold">
                                          <p:stCondLst>
                                            <p:cond delay="0"/>
                                          </p:stCondLst>
                                        </p:cTn>
                                        <p:tgtEl>
                                          <p:spTgt spid="40"/>
                                        </p:tgtEl>
                                        <p:attrNameLst>
                                          <p:attrName>style.opacity</p:attrName>
                                        </p:attrNameLst>
                                      </p:cBhvr>
                                    </p:anim>
                                    <p:anim to="" calcmode="lin" valueType="num">
                                      <p:cBhvr>
                                        <p:cTn id="30" dur="500" fill="hold">
                                          <p:stCondLst>
                                            <p:cond delay="0"/>
                                          </p:stCondLst>
                                        </p:cTn>
                                        <p:tgtEl>
                                          <p:spTgt spid="40"/>
                                        </p:tgtEl>
                                        <p:attrNameLst>
                                          <p:attrName>ppt_x</p:attrName>
                                        </p:attrNameLst>
                                      </p:cBhvr>
                                      <p:tavLst>
                                        <p:tav tm="0" fmla="$">
                                          <p:val>
                                            <p:strVal val="#ppt_x-.05"/>
                                          </p:val>
                                        </p:tav>
                                        <p:tav tm="100000" fmla="$">
                                          <p:val>
                                            <p:strVal val="#ppt_x"/>
                                          </p:val>
                                        </p:tav>
                                      </p:tavLst>
                                    </p:anim>
                                  </p:childTnLst>
                                </p:cTn>
                              </p:par>
                              <p:par>
                                <p:cTn id="31" presetID="10" presetClass="entr" presetSubtype="0" accel="50000" decel="50000"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 to="" calcmode="lin" valueType="num">
                                      <p:cBhvr>
                                        <p:cTn id="33" dur="750" decel="100000" fill="hold">
                                          <p:stCondLst>
                                            <p:cond delay="0"/>
                                          </p:stCondLst>
                                        </p:cTn>
                                        <p:tgtEl>
                                          <p:spTgt spid="24"/>
                                        </p:tgtEl>
                                        <p:attrNameLst>
                                          <p:attrName>ppt_x</p:attrName>
                                        </p:attrNameLst>
                                      </p:cBhvr>
                                      <p:tavLst>
                                        <p:tav tm="0" fmla="$">
                                          <p:val>
                                            <p:strVal val="ppt_x-ppt_w/2"/>
                                          </p:val>
                                        </p:tav>
                                        <p:tav tm="100000" fmla="$">
                                          <p:val>
                                            <p:strVal val="#ppt_x"/>
                                          </p:val>
                                        </p:tav>
                                      </p:tavLst>
                                    </p:anim>
                                    <p:anim to="" calcmode="lin" valueType="num">
                                      <p:cBhvr>
                                        <p:cTn id="34" dur="750" decel="100000" fill="hold">
                                          <p:stCondLst>
                                            <p:cond delay="0"/>
                                          </p:stCondLst>
                                        </p:cTn>
                                        <p:tgtEl>
                                          <p:spTgt spid="24"/>
                                        </p:tgtEl>
                                        <p:attrNameLst>
                                          <p:attrName>ppt_y</p:attrName>
                                        </p:attrNameLst>
                                      </p:cBhvr>
                                      <p:tavLst>
                                        <p:tav tm="0" fmla="$">
                                          <p:val>
                                            <p:strVal val="ppt_y-ppt_h/2"/>
                                          </p:val>
                                        </p:tav>
                                        <p:tav tm="100000" fmla="$">
                                          <p:val>
                                            <p:strVal val="#ppt_y"/>
                                          </p:val>
                                        </p:tav>
                                      </p:tavLst>
                                    </p:anim>
                                    <p:animScale>
                                      <p:cBhvr>
                                        <p:cTn id="35" dur="750" decel="100000" fill="hold">
                                          <p:stCondLst>
                                            <p:cond delay="0"/>
                                          </p:stCondLst>
                                        </p:cTn>
                                        <p:tgtEl>
                                          <p:spTgt spid="24"/>
                                        </p:tgtEl>
                                      </p:cBhvr>
                                      <p:from x="0" y="0"/>
                                      <p:to x="100000" y="100000"/>
                                    </p:animScale>
                                    <p:anim from="0" to="1" calcmode="lin" valueType="num">
                                      <p:cBhvr>
                                        <p:cTn id="36" dur="150" fill="hold">
                                          <p:stCondLst>
                                            <p:cond delay="0"/>
                                          </p:stCondLst>
                                        </p:cTn>
                                        <p:tgtEl>
                                          <p:spTgt spid="24"/>
                                        </p:tgtEl>
                                        <p:attrNameLst>
                                          <p:attrName>style.opacity</p:attrName>
                                        </p:attrNameLst>
                                      </p:cBhvr>
                                    </p:anim>
                                  </p:childTnLst>
                                </p:cTn>
                              </p:par>
                              <p:par>
                                <p:cTn id="37" presetID="10" presetClass="entr" presetSubtype="0" decel="10000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 from="0" to="1" calcmode="lin" valueType="num">
                                      <p:cBhvr>
                                        <p:cTn id="39" dur="1250" fill="hold">
                                          <p:stCondLst>
                                            <p:cond delay="0"/>
                                          </p:stCondLst>
                                        </p:cTn>
                                        <p:tgtEl>
                                          <p:spTgt spid="25"/>
                                        </p:tgtEl>
                                        <p:attrNameLst>
                                          <p:attrName>style.opacity</p:attrName>
                                        </p:attrNameLst>
                                      </p:cBhvr>
                                    </p:anim>
                                    <p:anim to="" calcmode="lin" valueType="num">
                                      <p:cBhvr>
                                        <p:cTn id="40" dur="1250" fill="hold">
                                          <p:stCondLst>
                                            <p:cond delay="0"/>
                                          </p:stCondLst>
                                        </p:cTn>
                                        <p:tgtEl>
                                          <p:spTgt spid="25"/>
                                        </p:tgtEl>
                                        <p:attrNameLst>
                                          <p:attrName>ppt_x</p:attrName>
                                        </p:attrNameLst>
                                      </p:cBhvr>
                                      <p:tavLst>
                                        <p:tav tm="0" fmla="$">
                                          <p:val>
                                            <p:strVal val="#ppt_x-.05"/>
                                          </p:val>
                                        </p:tav>
                                        <p:tav tm="100000" fmla="$">
                                          <p:val>
                                            <p:strVal val="#ppt_x"/>
                                          </p:val>
                                        </p:tav>
                                      </p:tavLst>
                                    </p:anim>
                                  </p:childTnLst>
                                </p:cTn>
                              </p:par>
                              <p:par>
                                <p:cTn id="41" presetID="10" presetClass="entr" presetSubtype="0" accel="50000" decel="50000"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to="" calcmode="lin" valueType="num">
                                      <p:cBhvr>
                                        <p:cTn id="43" dur="750" decel="100000" fill="hold">
                                          <p:stCondLst>
                                            <p:cond delay="0"/>
                                          </p:stCondLst>
                                        </p:cTn>
                                        <p:tgtEl>
                                          <p:spTgt spid="26"/>
                                        </p:tgtEl>
                                        <p:attrNameLst>
                                          <p:attrName>ppt_x</p:attrName>
                                        </p:attrNameLst>
                                      </p:cBhvr>
                                      <p:tavLst>
                                        <p:tav tm="0" fmla="$">
                                          <p:val>
                                            <p:strVal val="ppt_x-ppt_w/2"/>
                                          </p:val>
                                        </p:tav>
                                        <p:tav tm="100000" fmla="$">
                                          <p:val>
                                            <p:strVal val="#ppt_x"/>
                                          </p:val>
                                        </p:tav>
                                      </p:tavLst>
                                    </p:anim>
                                    <p:anim to="" calcmode="lin" valueType="num">
                                      <p:cBhvr>
                                        <p:cTn id="44" dur="750" decel="100000" fill="hold">
                                          <p:stCondLst>
                                            <p:cond delay="0"/>
                                          </p:stCondLst>
                                        </p:cTn>
                                        <p:tgtEl>
                                          <p:spTgt spid="26"/>
                                        </p:tgtEl>
                                        <p:attrNameLst>
                                          <p:attrName>ppt_y</p:attrName>
                                        </p:attrNameLst>
                                      </p:cBhvr>
                                      <p:tavLst>
                                        <p:tav tm="0" fmla="$">
                                          <p:val>
                                            <p:strVal val="ppt_y-ppt_h/2"/>
                                          </p:val>
                                        </p:tav>
                                        <p:tav tm="100000" fmla="$">
                                          <p:val>
                                            <p:strVal val="#ppt_y"/>
                                          </p:val>
                                        </p:tav>
                                      </p:tavLst>
                                    </p:anim>
                                    <p:animScale>
                                      <p:cBhvr>
                                        <p:cTn id="45" dur="750" decel="100000" fill="hold">
                                          <p:stCondLst>
                                            <p:cond delay="0"/>
                                          </p:stCondLst>
                                        </p:cTn>
                                        <p:tgtEl>
                                          <p:spTgt spid="26"/>
                                        </p:tgtEl>
                                      </p:cBhvr>
                                      <p:from x="0" y="0"/>
                                      <p:to x="100000" y="100000"/>
                                    </p:animScale>
                                    <p:anim from="0" to="1" calcmode="lin" valueType="num">
                                      <p:cBhvr>
                                        <p:cTn id="46" dur="150" fill="hold">
                                          <p:stCondLst>
                                            <p:cond delay="0"/>
                                          </p:stCondLst>
                                        </p:cTn>
                                        <p:tgtEl>
                                          <p:spTgt spid="26"/>
                                        </p:tgtEl>
                                        <p:attrNameLst>
                                          <p:attrName>style.opacity</p:attrName>
                                        </p:attrNameLst>
                                      </p:cBhvr>
                                    </p:anim>
                                  </p:childTnLst>
                                </p:cTn>
                              </p:par>
                              <p:par>
                                <p:cTn id="47" presetID="10" presetClass="entr" presetSubtype="0" decel="10000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anim from="0" to="1" calcmode="lin" valueType="num">
                                      <p:cBhvr>
                                        <p:cTn id="49" dur="1250" fill="hold">
                                          <p:stCondLst>
                                            <p:cond delay="0"/>
                                          </p:stCondLst>
                                        </p:cTn>
                                        <p:tgtEl>
                                          <p:spTgt spid="27"/>
                                        </p:tgtEl>
                                        <p:attrNameLst>
                                          <p:attrName>style.opacity</p:attrName>
                                        </p:attrNameLst>
                                      </p:cBhvr>
                                    </p:anim>
                                    <p:anim to="" calcmode="lin" valueType="num">
                                      <p:cBhvr>
                                        <p:cTn id="50" dur="1250" fill="hold">
                                          <p:stCondLst>
                                            <p:cond delay="0"/>
                                          </p:stCondLst>
                                        </p:cTn>
                                        <p:tgtEl>
                                          <p:spTgt spid="27"/>
                                        </p:tgtEl>
                                        <p:attrNameLst>
                                          <p:attrName>ppt_x</p:attrName>
                                        </p:attrNameLst>
                                      </p:cBhvr>
                                      <p:tavLst>
                                        <p:tav tm="0" fmla="$">
                                          <p:val>
                                            <p:strVal val="#ppt_x-.05"/>
                                          </p:val>
                                        </p:tav>
                                        <p:tav tm="100000" fmla="$">
                                          <p:val>
                                            <p:strVal val="#ppt_x"/>
                                          </p:val>
                                        </p:tav>
                                      </p:tavLst>
                                    </p:anim>
                                  </p:childTnLst>
                                </p:cTn>
                              </p:par>
                            </p:childTnLst>
                          </p:cTn>
                        </p:par>
                      </p:childTnLst>
                    </p:cTn>
                  </p:par>
                  <p:par>
                    <p:cTn id="51" fill="hold">
                      <p:stCondLst>
                        <p:cond delay="indefinite"/>
                      </p:stCondLst>
                      <p:childTnLst>
                        <p:par>
                          <p:cTn id="52" fill="hold">
                            <p:stCondLst>
                              <p:cond delay="0"/>
                            </p:stCondLst>
                            <p:childTnLst>
                              <p:par>
                                <p:cTn id="53" presetID="10" presetClass="entr" presetSubtype="0" accel="50000" decel="5000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 to="" calcmode="lin" valueType="num">
                                      <p:cBhvr>
                                        <p:cTn id="55" dur="750" decel="100000" fill="hold">
                                          <p:stCondLst>
                                            <p:cond delay="0"/>
                                          </p:stCondLst>
                                        </p:cTn>
                                        <p:tgtEl>
                                          <p:spTgt spid="30"/>
                                        </p:tgtEl>
                                        <p:attrNameLst>
                                          <p:attrName>ppt_x</p:attrName>
                                        </p:attrNameLst>
                                      </p:cBhvr>
                                      <p:tavLst>
                                        <p:tav tm="0" fmla="$">
                                          <p:val>
                                            <p:strVal val="ppt_x-ppt_w/2"/>
                                          </p:val>
                                        </p:tav>
                                        <p:tav tm="100000" fmla="$">
                                          <p:val>
                                            <p:strVal val="#ppt_x"/>
                                          </p:val>
                                        </p:tav>
                                      </p:tavLst>
                                    </p:anim>
                                    <p:anim to="" calcmode="lin" valueType="num">
                                      <p:cBhvr>
                                        <p:cTn id="56" dur="750" decel="100000" fill="hold">
                                          <p:stCondLst>
                                            <p:cond delay="0"/>
                                          </p:stCondLst>
                                        </p:cTn>
                                        <p:tgtEl>
                                          <p:spTgt spid="30"/>
                                        </p:tgtEl>
                                        <p:attrNameLst>
                                          <p:attrName>ppt_y</p:attrName>
                                        </p:attrNameLst>
                                      </p:cBhvr>
                                      <p:tavLst>
                                        <p:tav tm="0" fmla="$">
                                          <p:val>
                                            <p:strVal val="ppt_y-ppt_h/2"/>
                                          </p:val>
                                        </p:tav>
                                        <p:tav tm="100000" fmla="$">
                                          <p:val>
                                            <p:strVal val="#ppt_y"/>
                                          </p:val>
                                        </p:tav>
                                      </p:tavLst>
                                    </p:anim>
                                    <p:animScale>
                                      <p:cBhvr>
                                        <p:cTn id="57" dur="750" decel="100000" fill="hold">
                                          <p:stCondLst>
                                            <p:cond delay="0"/>
                                          </p:stCondLst>
                                        </p:cTn>
                                        <p:tgtEl>
                                          <p:spTgt spid="30"/>
                                        </p:tgtEl>
                                      </p:cBhvr>
                                      <p:from x="0" y="0"/>
                                      <p:to x="100000" y="100000"/>
                                    </p:animScale>
                                    <p:anim from="0" to="1" calcmode="lin" valueType="num">
                                      <p:cBhvr>
                                        <p:cTn id="58" dur="150" fill="hold">
                                          <p:stCondLst>
                                            <p:cond delay="0"/>
                                          </p:stCondLst>
                                        </p:cTn>
                                        <p:tgtEl>
                                          <p:spTgt spid="30"/>
                                        </p:tgtEl>
                                        <p:attrNameLst>
                                          <p:attrName>style.opacity</p:attrName>
                                        </p:attrNameLst>
                                      </p:cBhvr>
                                    </p:anim>
                                  </p:childTnLst>
                                </p:cTn>
                              </p:par>
                              <p:par>
                                <p:cTn id="59" presetID="1" presetClass="exit" presetSubtype="0" fill="hold" nodeType="withEffect">
                                  <p:stCondLst>
                                    <p:cond delay="0"/>
                                  </p:stCondLst>
                                  <p:childTnLst>
                                    <p:set>
                                      <p:cBhvr>
                                        <p:cTn id="60" dur="1" fill="hold">
                                          <p:stCondLst>
                                            <p:cond delay="0"/>
                                          </p:stCondLst>
                                        </p:cTn>
                                        <p:tgtEl>
                                          <p:spTgt spid="40"/>
                                        </p:tgtEl>
                                        <p:attrNameLst>
                                          <p:attrName>style.visibility</p:attrName>
                                        </p:attrNameLst>
                                      </p:cBhvr>
                                      <p:to>
                                        <p:strVal val="hidden"/>
                                      </p:to>
                                    </p:set>
                                  </p:childTnLst>
                                </p:cTn>
                              </p:par>
                              <p:par>
                                <p:cTn id="61" presetID="10" presetClass="entr" presetSubtype="0" decel="100000" fill="hold" nodeType="withEffect">
                                  <p:stCondLst>
                                    <p:cond delay="0"/>
                                  </p:stCondLst>
                                  <p:childTnLst>
                                    <p:set>
                                      <p:cBhvr>
                                        <p:cTn id="62" dur="1" fill="hold">
                                          <p:stCondLst>
                                            <p:cond delay="0"/>
                                          </p:stCondLst>
                                        </p:cTn>
                                        <p:tgtEl>
                                          <p:spTgt spid="6"/>
                                        </p:tgtEl>
                                        <p:attrNameLst>
                                          <p:attrName>style.visibility</p:attrName>
                                        </p:attrNameLst>
                                      </p:cBhvr>
                                      <p:to>
                                        <p:strVal val="visible"/>
                                      </p:to>
                                    </p:set>
                                    <p:anim from="0" to="1" calcmode="lin" valueType="num">
                                      <p:cBhvr>
                                        <p:cTn id="63" dur="500" fill="hold">
                                          <p:stCondLst>
                                            <p:cond delay="0"/>
                                          </p:stCondLst>
                                        </p:cTn>
                                        <p:tgtEl>
                                          <p:spTgt spid="6"/>
                                        </p:tgtEl>
                                        <p:attrNameLst>
                                          <p:attrName>style.opacity</p:attrName>
                                        </p:attrNameLst>
                                      </p:cBhvr>
                                    </p:anim>
                                    <p:anim to="" calcmode="lin" valueType="num">
                                      <p:cBhvr>
                                        <p:cTn id="64" dur="500" fill="hold">
                                          <p:stCondLst>
                                            <p:cond delay="0"/>
                                          </p:stCondLst>
                                        </p:cTn>
                                        <p:tgtEl>
                                          <p:spTgt spid="6"/>
                                        </p:tgtEl>
                                        <p:attrNameLst>
                                          <p:attrName>ppt_x</p:attrName>
                                        </p:attrNameLst>
                                      </p:cBhvr>
                                      <p:tavLst>
                                        <p:tav tm="0" fmla="$">
                                          <p:val>
                                            <p:strVal val="#ppt_x-.05"/>
                                          </p:val>
                                        </p:tav>
                                        <p:tav tm="100000" fmla="$">
                                          <p:val>
                                            <p:strVal val="#ppt_x"/>
                                          </p:val>
                                        </p:tav>
                                      </p:tavLst>
                                    </p:anim>
                                  </p:childTnLst>
                                </p:cTn>
                              </p:par>
                              <p:par>
                                <p:cTn id="65" presetID="10" presetClass="entr" presetSubtype="0" decel="100000" fill="hold" grpId="0" nodeType="withEffect">
                                  <p:stCondLst>
                                    <p:cond delay="250"/>
                                  </p:stCondLst>
                                  <p:childTnLst>
                                    <p:set>
                                      <p:cBhvr>
                                        <p:cTn id="66" dur="1" fill="hold">
                                          <p:stCondLst>
                                            <p:cond delay="0"/>
                                          </p:stCondLst>
                                        </p:cTn>
                                        <p:tgtEl>
                                          <p:spTgt spid="31"/>
                                        </p:tgtEl>
                                        <p:attrNameLst>
                                          <p:attrName>style.visibility</p:attrName>
                                        </p:attrNameLst>
                                      </p:cBhvr>
                                      <p:to>
                                        <p:strVal val="visible"/>
                                      </p:to>
                                    </p:set>
                                    <p:anim from="0" to="1" calcmode="lin" valueType="num">
                                      <p:cBhvr>
                                        <p:cTn id="67" dur="1000" fill="hold">
                                          <p:stCondLst>
                                            <p:cond delay="0"/>
                                          </p:stCondLst>
                                        </p:cTn>
                                        <p:tgtEl>
                                          <p:spTgt spid="31"/>
                                        </p:tgtEl>
                                        <p:attrNameLst>
                                          <p:attrName>style.opacity</p:attrName>
                                        </p:attrNameLst>
                                      </p:cBhvr>
                                    </p:anim>
                                    <p:anim to="" calcmode="lin" valueType="num">
                                      <p:cBhvr>
                                        <p:cTn id="68" dur="1000" fill="hold">
                                          <p:stCondLst>
                                            <p:cond delay="0"/>
                                          </p:stCondLst>
                                        </p:cTn>
                                        <p:tgtEl>
                                          <p:spTgt spid="31"/>
                                        </p:tgtEl>
                                        <p:attrNameLst>
                                          <p:attrName>ppt_x</p:attrName>
                                        </p:attrNameLst>
                                      </p:cBhvr>
                                      <p:tavLst>
                                        <p:tav tm="0" fmla="$">
                                          <p:val>
                                            <p:strVal val="#ppt_x-.05"/>
                                          </p:val>
                                        </p:tav>
                                        <p:tav tm="100000" fmla="$">
                                          <p:val>
                                            <p:strVal val="#ppt_x"/>
                                          </p:val>
                                        </p:tav>
                                      </p:tavLst>
                                    </p:anim>
                                  </p:childTnLst>
                                </p:cTn>
                              </p:par>
                              <p:par>
                                <p:cTn id="69" presetID="1" presetClass="exit" presetSubtype="0" fill="hold" grpId="1" nodeType="withEffect">
                                  <p:stCondLst>
                                    <p:cond delay="0"/>
                                  </p:stCondLst>
                                  <p:childTnLst>
                                    <p:set>
                                      <p:cBhvr>
                                        <p:cTn id="70" dur="1" fill="hold">
                                          <p:stCondLst>
                                            <p:cond delay="0"/>
                                          </p:stCondLst>
                                        </p:cTn>
                                        <p:tgtEl>
                                          <p:spTgt spid="24"/>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25"/>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26"/>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27"/>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accel="50000" decel="50000" fill="hold" grpId="0" nodeType="clickEffect">
                                  <p:stCondLst>
                                    <p:cond delay="0"/>
                                  </p:stCondLst>
                                  <p:childTnLst>
                                    <p:set>
                                      <p:cBhvr>
                                        <p:cTn id="80" dur="1" fill="hold">
                                          <p:stCondLst>
                                            <p:cond delay="0"/>
                                          </p:stCondLst>
                                        </p:cTn>
                                        <p:tgtEl>
                                          <p:spTgt spid="43"/>
                                        </p:tgtEl>
                                        <p:attrNameLst>
                                          <p:attrName>style.visibility</p:attrName>
                                        </p:attrNameLst>
                                      </p:cBhvr>
                                      <p:to>
                                        <p:strVal val="visible"/>
                                      </p:to>
                                    </p:set>
                                    <p:anim to="" calcmode="lin" valueType="num">
                                      <p:cBhvr>
                                        <p:cTn id="81" dur="750" decel="100000" fill="hold">
                                          <p:stCondLst>
                                            <p:cond delay="0"/>
                                          </p:stCondLst>
                                        </p:cTn>
                                        <p:tgtEl>
                                          <p:spTgt spid="43"/>
                                        </p:tgtEl>
                                        <p:attrNameLst>
                                          <p:attrName>ppt_x</p:attrName>
                                        </p:attrNameLst>
                                      </p:cBhvr>
                                      <p:tavLst>
                                        <p:tav tm="0" fmla="$">
                                          <p:val>
                                            <p:strVal val="ppt_x-ppt_w/2"/>
                                          </p:val>
                                        </p:tav>
                                        <p:tav tm="100000" fmla="$">
                                          <p:val>
                                            <p:strVal val="#ppt_x"/>
                                          </p:val>
                                        </p:tav>
                                      </p:tavLst>
                                    </p:anim>
                                    <p:anim to="" calcmode="lin" valueType="num">
                                      <p:cBhvr>
                                        <p:cTn id="82" dur="750" decel="100000" fill="hold">
                                          <p:stCondLst>
                                            <p:cond delay="0"/>
                                          </p:stCondLst>
                                        </p:cTn>
                                        <p:tgtEl>
                                          <p:spTgt spid="43"/>
                                        </p:tgtEl>
                                        <p:attrNameLst>
                                          <p:attrName>ppt_y</p:attrName>
                                        </p:attrNameLst>
                                      </p:cBhvr>
                                      <p:tavLst>
                                        <p:tav tm="0" fmla="$">
                                          <p:val>
                                            <p:strVal val="ppt_y-ppt_h/2"/>
                                          </p:val>
                                        </p:tav>
                                        <p:tav tm="100000" fmla="$">
                                          <p:val>
                                            <p:strVal val="#ppt_y"/>
                                          </p:val>
                                        </p:tav>
                                      </p:tavLst>
                                    </p:anim>
                                    <p:animScale>
                                      <p:cBhvr>
                                        <p:cTn id="83" dur="750" decel="100000" fill="hold">
                                          <p:stCondLst>
                                            <p:cond delay="0"/>
                                          </p:stCondLst>
                                        </p:cTn>
                                        <p:tgtEl>
                                          <p:spTgt spid="43"/>
                                        </p:tgtEl>
                                      </p:cBhvr>
                                      <p:from x="0" y="0"/>
                                      <p:to x="100000" y="100000"/>
                                    </p:animScale>
                                    <p:anim from="0" to="1" calcmode="lin" valueType="num">
                                      <p:cBhvr>
                                        <p:cTn id="84" dur="150" fill="hold">
                                          <p:stCondLst>
                                            <p:cond delay="0"/>
                                          </p:stCondLst>
                                        </p:cTn>
                                        <p:tgtEl>
                                          <p:spTgt spid="43"/>
                                        </p:tgtEl>
                                        <p:attrNameLst>
                                          <p:attrName>style.opacity</p:attrName>
                                        </p:attrNameLst>
                                      </p:cBhvr>
                                    </p:anim>
                                  </p:childTnLst>
                                </p:cTn>
                              </p:par>
                              <p:par>
                                <p:cTn id="85" presetID="1" presetClass="exit" presetSubtype="0" fill="hold" nodeType="withEffect">
                                  <p:stCondLst>
                                    <p:cond delay="0"/>
                                  </p:stCondLst>
                                  <p:childTnLst>
                                    <p:set>
                                      <p:cBhvr>
                                        <p:cTn id="86" dur="1" fill="hold">
                                          <p:stCondLst>
                                            <p:cond delay="0"/>
                                          </p:stCondLst>
                                        </p:cTn>
                                        <p:tgtEl>
                                          <p:spTgt spid="6"/>
                                        </p:tgtEl>
                                        <p:attrNameLst>
                                          <p:attrName>style.visibility</p:attrName>
                                        </p:attrNameLst>
                                      </p:cBhvr>
                                      <p:to>
                                        <p:strVal val="hidden"/>
                                      </p:to>
                                    </p:set>
                                  </p:childTnLst>
                                </p:cTn>
                              </p:par>
                              <p:par>
                                <p:cTn id="87" presetID="1" presetClass="entr" presetSubtype="0" fill="hold" nodeType="withEffect">
                                  <p:stCondLst>
                                    <p:cond delay="0"/>
                                  </p:stCondLst>
                                  <p:childTnLst>
                                    <p:set>
                                      <p:cBhvr>
                                        <p:cTn id="88" dur="1" fill="hold">
                                          <p:stCondLst>
                                            <p:cond delay="0"/>
                                          </p:stCondLst>
                                        </p:cTn>
                                        <p:tgtEl>
                                          <p:spTgt spid="12"/>
                                        </p:tgtEl>
                                        <p:attrNameLst>
                                          <p:attrName>style.visibility</p:attrName>
                                        </p:attrNameLst>
                                      </p:cBhvr>
                                      <p:to>
                                        <p:strVal val="visible"/>
                                      </p:to>
                                    </p:set>
                                  </p:childTnLst>
                                </p:cTn>
                              </p:par>
                              <p:par>
                                <p:cTn id="89" presetID="10" presetClass="entr" presetSubtype="0" decel="100000" fill="hold" grpId="0" nodeType="withEffect">
                                  <p:stCondLst>
                                    <p:cond delay="250"/>
                                  </p:stCondLst>
                                  <p:childTnLst>
                                    <p:set>
                                      <p:cBhvr>
                                        <p:cTn id="90" dur="1" fill="hold">
                                          <p:stCondLst>
                                            <p:cond delay="0"/>
                                          </p:stCondLst>
                                        </p:cTn>
                                        <p:tgtEl>
                                          <p:spTgt spid="44"/>
                                        </p:tgtEl>
                                        <p:attrNameLst>
                                          <p:attrName>style.visibility</p:attrName>
                                        </p:attrNameLst>
                                      </p:cBhvr>
                                      <p:to>
                                        <p:strVal val="visible"/>
                                      </p:to>
                                    </p:set>
                                    <p:anim from="0" to="1" calcmode="lin" valueType="num">
                                      <p:cBhvr>
                                        <p:cTn id="91" dur="1000" fill="hold">
                                          <p:stCondLst>
                                            <p:cond delay="0"/>
                                          </p:stCondLst>
                                        </p:cTn>
                                        <p:tgtEl>
                                          <p:spTgt spid="44"/>
                                        </p:tgtEl>
                                        <p:attrNameLst>
                                          <p:attrName>style.opacity</p:attrName>
                                        </p:attrNameLst>
                                      </p:cBhvr>
                                    </p:anim>
                                    <p:anim to="" calcmode="lin" valueType="num">
                                      <p:cBhvr>
                                        <p:cTn id="92" dur="1000" fill="hold">
                                          <p:stCondLst>
                                            <p:cond delay="0"/>
                                          </p:stCondLst>
                                        </p:cTn>
                                        <p:tgtEl>
                                          <p:spTgt spid="44"/>
                                        </p:tgtEl>
                                        <p:attrNameLst>
                                          <p:attrName>ppt_x</p:attrName>
                                        </p:attrNameLst>
                                      </p:cBhvr>
                                      <p:tavLst>
                                        <p:tav tm="0" fmla="$">
                                          <p:val>
                                            <p:strVal val="#ppt_x-.05"/>
                                          </p:val>
                                        </p:tav>
                                        <p:tav tm="100000" fmla="$">
                                          <p:val>
                                            <p:strVal val="#ppt_x"/>
                                          </p:val>
                                        </p:tav>
                                      </p:tavLst>
                                    </p:anim>
                                  </p:childTnLst>
                                </p:cTn>
                              </p:par>
                              <p:par>
                                <p:cTn id="93" presetID="1" presetClass="exit" presetSubtype="0" fill="hold" grpId="1" nodeType="withEffect">
                                  <p:stCondLst>
                                    <p:cond delay="250"/>
                                  </p:stCondLst>
                                  <p:childTnLst>
                                    <p:set>
                                      <p:cBhvr>
                                        <p:cTn id="94" dur="1" fill="hold">
                                          <p:stCondLst>
                                            <p:cond delay="0"/>
                                          </p:stCondLst>
                                        </p:cTn>
                                        <p:tgtEl>
                                          <p:spTgt spid="30"/>
                                        </p:tgtEl>
                                        <p:attrNameLst>
                                          <p:attrName>style.visibility</p:attrName>
                                        </p:attrNameLst>
                                      </p:cBhvr>
                                      <p:to>
                                        <p:strVal val="hidden"/>
                                      </p:to>
                                    </p:set>
                                  </p:childTnLst>
                                </p:cTn>
                              </p:par>
                              <p:par>
                                <p:cTn id="95" presetID="1" presetClass="exit" presetSubtype="0" fill="hold" grpId="1" nodeType="withEffect">
                                  <p:stCondLst>
                                    <p:cond delay="250"/>
                                  </p:stCondLst>
                                  <p:childTnLst>
                                    <p:set>
                                      <p:cBhvr>
                                        <p:cTn id="96" dur="1" fill="hold">
                                          <p:stCondLst>
                                            <p:cond delay="0"/>
                                          </p:stCondLst>
                                        </p:cTn>
                                        <p:tgtEl>
                                          <p:spTgt spid="31"/>
                                        </p:tgtEl>
                                        <p:attrNameLst>
                                          <p:attrName>style.visibility</p:attrName>
                                        </p:attrNameLst>
                                      </p:cBhvr>
                                      <p:to>
                                        <p:strVal val="hidden"/>
                                      </p:to>
                                    </p:set>
                                  </p:childTnLst>
                                </p:cTn>
                              </p:par>
                              <p:par>
                                <p:cTn id="97" presetID="10" presetClass="entr" presetSubtype="0" decel="100000" fill="hold" grpId="0" nodeType="withEffect">
                                  <p:stCondLst>
                                    <p:cond delay="250"/>
                                  </p:stCondLst>
                                  <p:childTnLst>
                                    <p:set>
                                      <p:cBhvr>
                                        <p:cTn id="98" dur="1" fill="hold">
                                          <p:stCondLst>
                                            <p:cond delay="0"/>
                                          </p:stCondLst>
                                        </p:cTn>
                                        <p:tgtEl>
                                          <p:spTgt spid="28"/>
                                        </p:tgtEl>
                                        <p:attrNameLst>
                                          <p:attrName>style.visibility</p:attrName>
                                        </p:attrNameLst>
                                      </p:cBhvr>
                                      <p:to>
                                        <p:strVal val="visible"/>
                                      </p:to>
                                    </p:set>
                                    <p:anim from="0" to="1" calcmode="lin" valueType="num">
                                      <p:cBhvr>
                                        <p:cTn id="99" dur="1000" fill="hold">
                                          <p:stCondLst>
                                            <p:cond delay="0"/>
                                          </p:stCondLst>
                                        </p:cTn>
                                        <p:tgtEl>
                                          <p:spTgt spid="28"/>
                                        </p:tgtEl>
                                        <p:attrNameLst>
                                          <p:attrName>style.opacity</p:attrName>
                                        </p:attrNameLst>
                                      </p:cBhvr>
                                    </p:anim>
                                    <p:anim to="" calcmode="lin" valueType="num">
                                      <p:cBhvr>
                                        <p:cTn id="100" dur="1000" fill="hold">
                                          <p:stCondLst>
                                            <p:cond delay="0"/>
                                          </p:stCondLst>
                                        </p:cTn>
                                        <p:tgtEl>
                                          <p:spTgt spid="28"/>
                                        </p:tgtEl>
                                        <p:attrNameLst>
                                          <p:attrName>ppt_y</p:attrName>
                                        </p:attrNameLst>
                                      </p:cBhvr>
                                      <p:tavLst>
                                        <p:tav tm="0" fmla="$">
                                          <p:val>
                                            <p:strVal val="#ppt_y+.05"/>
                                          </p:val>
                                        </p:tav>
                                        <p:tav tm="100000" fmla="$">
                                          <p:val>
                                            <p:strVal val="#ppt_y"/>
                                          </p:val>
                                        </p:tav>
                                      </p:tavLst>
                                    </p:anim>
                                  </p:childTnLst>
                                </p:cTn>
                              </p:par>
                              <p:par>
                                <p:cTn id="101" presetID="10" presetClass="entr" presetSubtype="0" decel="100000" fill="hold" grpId="0" nodeType="withEffect">
                                  <p:stCondLst>
                                    <p:cond delay="0"/>
                                  </p:stCondLst>
                                  <p:childTnLst>
                                    <p:set>
                                      <p:cBhvr>
                                        <p:cTn id="102" dur="1" fill="hold">
                                          <p:stCondLst>
                                            <p:cond delay="0"/>
                                          </p:stCondLst>
                                        </p:cTn>
                                        <p:tgtEl>
                                          <p:spTgt spid="29"/>
                                        </p:tgtEl>
                                        <p:attrNameLst>
                                          <p:attrName>style.visibility</p:attrName>
                                        </p:attrNameLst>
                                      </p:cBhvr>
                                      <p:to>
                                        <p:strVal val="visible"/>
                                      </p:to>
                                    </p:set>
                                    <p:anim from="0" to="1" calcmode="lin" valueType="num">
                                      <p:cBhvr>
                                        <p:cTn id="103" dur="1000" fill="hold">
                                          <p:stCondLst>
                                            <p:cond delay="0"/>
                                          </p:stCondLst>
                                        </p:cTn>
                                        <p:tgtEl>
                                          <p:spTgt spid="29"/>
                                        </p:tgtEl>
                                        <p:attrNameLst>
                                          <p:attrName>style.opacity</p:attrName>
                                        </p:attrNameLst>
                                      </p:cBhvr>
                                    </p:anim>
                                    <p:anim to="" calcmode="lin" valueType="num">
                                      <p:cBhvr>
                                        <p:cTn id="104" dur="1000" fill="hold">
                                          <p:stCondLst>
                                            <p:cond delay="0"/>
                                          </p:stCondLst>
                                        </p:cTn>
                                        <p:tgtEl>
                                          <p:spTgt spid="29"/>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05" fill="hold" display="0">
                  <p:stCondLst>
                    <p:cond delay="indefinite"/>
                  </p:stCondLst>
                </p:cTn>
                <p:tgtEl>
                  <p:spTgt spid="14"/>
                </p:tgtEl>
              </p:cMediaNode>
            </p:video>
            <p:seq concurrent="1" nextAc="seek">
              <p:cTn id="106" restart="whenNotActive" fill="hold" evtFilter="cancelBubble" nodeType="interactiveSeq">
                <p:stCondLst>
                  <p:cond evt="onClick" delay="0">
                    <p:tgtEl>
                      <p:spTgt spid="14"/>
                    </p:tgtEl>
                  </p:cond>
                </p:stCondLst>
                <p:endSync evt="end" delay="0">
                  <p:rtn val="all"/>
                </p:endSync>
                <p:childTnLst>
                  <p:par>
                    <p:cTn id="107" fill="hold">
                      <p:stCondLst>
                        <p:cond delay="0"/>
                      </p:stCondLst>
                      <p:childTnLst>
                        <p:par>
                          <p:cTn id="108" fill="hold">
                            <p:stCondLst>
                              <p:cond delay="0"/>
                            </p:stCondLst>
                            <p:childTnLst>
                              <p:par>
                                <p:cTn id="109" presetID="2" presetClass="mediacall" presetSubtype="0" fill="hold" nodeType="clickEffect">
                                  <p:stCondLst>
                                    <p:cond delay="0"/>
                                  </p:stCondLst>
                                  <p:childTnLst>
                                    <p:cmd type="call" cmd="togglePause">
                                      <p:cBhvr>
                                        <p:cTn id="110" dur="1" fill="hold"/>
                                        <p:tgtEl>
                                          <p:spTgt spid="14"/>
                                        </p:tgtEl>
                                      </p:cBhvr>
                                    </p:cmd>
                                  </p:childTnLst>
                                </p:cTn>
                              </p:par>
                            </p:childTnLst>
                          </p:cTn>
                        </p:par>
                      </p:childTnLst>
                    </p:cTn>
                  </p:par>
                </p:childTnLst>
              </p:cTn>
              <p:nextCondLst>
                <p:cond evt="onClick" delay="0">
                  <p:tgtEl>
                    <p:spTgt spid="14"/>
                  </p:tgtEl>
                </p:cond>
              </p:nextCondLst>
            </p:seq>
          </p:childTnLst>
        </p:cTn>
      </p:par>
    </p:tnLst>
    <p:bldLst>
      <p:bldP spid="13" grpId="0"/>
      <p:bldP spid="24" grpId="0" animBg="1"/>
      <p:bldP spid="24" grpId="1" animBg="1"/>
      <p:bldP spid="25" grpId="0"/>
      <p:bldP spid="25" grpId="1"/>
      <p:bldP spid="26" grpId="0" animBg="1"/>
      <p:bldP spid="26" grpId="1" animBg="1"/>
      <p:bldP spid="27" grpId="0"/>
      <p:bldP spid="27" grpId="1"/>
      <p:bldP spid="28" grpId="0" animBg="1"/>
      <p:bldP spid="29" grpId="0"/>
      <p:bldP spid="30" grpId="0" animBg="1"/>
      <p:bldP spid="30" grpId="1" animBg="1"/>
      <p:bldP spid="31" grpId="0"/>
      <p:bldP spid="31" grpId="1"/>
      <p:bldP spid="43" grpId="0" animBg="1"/>
      <p:bldP spid="44"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5" name="TextBox 44">
            <a:extLst>
              <a:ext uri="{FF2B5EF4-FFF2-40B4-BE49-F238E27FC236}">
                <a16:creationId xmlns:a16="http://schemas.microsoft.com/office/drawing/2014/main" id="{6A189F79-C36C-B81F-A11C-799CA072817D}"/>
              </a:ext>
            </a:extLst>
          </p:cNvPr>
          <p:cNvSpPr txBox="1"/>
          <p:nvPr/>
        </p:nvSpPr>
        <p:spPr>
          <a:xfrm>
            <a:off x="1377177" y="58884"/>
            <a:ext cx="4718823" cy="707886"/>
          </a:xfrm>
          <a:prstGeom prst="rect">
            <a:avLst/>
          </a:prstGeom>
          <a:noFill/>
        </p:spPr>
        <p:txBody>
          <a:bodyPr wrap="square">
            <a:spAutoFit/>
          </a:bodyPr>
          <a:lstStyle/>
          <a:p>
            <a:r>
              <a:rPr lang="en-US" sz="4000" dirty="0">
                <a:solidFill>
                  <a:srgbClr val="085878"/>
                </a:solidFill>
                <a:latin typeface="#9Slide03 Talling" panose="02040603050506020204" pitchFamily="18" charset="0"/>
                <a:cs typeface="#9Slide03 Prompt Black" panose="00000A00000000000000" pitchFamily="2" charset="-34"/>
              </a:rPr>
              <a:t>2. LITERATURE REVIEW</a:t>
            </a:r>
          </a:p>
        </p:txBody>
      </p:sp>
      <p:cxnSp>
        <p:nvCxnSpPr>
          <p:cNvPr id="58" name="Straight Connector 57">
            <a:extLst>
              <a:ext uri="{FF2B5EF4-FFF2-40B4-BE49-F238E27FC236}">
                <a16:creationId xmlns:a16="http://schemas.microsoft.com/office/drawing/2014/main" id="{BFD43284-C286-5DDF-E7A3-3DFBEA66547F}"/>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8DF9EA5-3D53-DD2B-F885-26C3C0976296}"/>
              </a:ext>
            </a:extLst>
          </p:cNvPr>
          <p:cNvSpPr txBox="1"/>
          <p:nvPr/>
        </p:nvSpPr>
        <p:spPr>
          <a:xfrm>
            <a:off x="661877"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Introduction</a:t>
            </a:r>
          </a:p>
        </p:txBody>
      </p:sp>
      <p:cxnSp>
        <p:nvCxnSpPr>
          <p:cNvPr id="14" name="Straight Connector 13">
            <a:extLst>
              <a:ext uri="{FF2B5EF4-FFF2-40B4-BE49-F238E27FC236}">
                <a16:creationId xmlns:a16="http://schemas.microsoft.com/office/drawing/2014/main" id="{9DFE66AD-C7CA-8694-08C2-DEBEBD7B7FEC}"/>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48498E3-A720-66F0-3654-26705A1CCD05}"/>
              </a:ext>
            </a:extLst>
          </p:cNvPr>
          <p:cNvSpPr txBox="1"/>
          <p:nvPr/>
        </p:nvSpPr>
        <p:spPr>
          <a:xfrm>
            <a:off x="2984814" y="6579238"/>
            <a:ext cx="1463723" cy="261610"/>
          </a:xfrm>
          <a:prstGeom prst="rect">
            <a:avLst/>
          </a:prstGeom>
          <a:noFill/>
        </p:spPr>
        <p:txBody>
          <a:bodyPr wrap="square" rtlCol="0">
            <a:spAutoFit/>
          </a:bodyPr>
          <a:lstStyle/>
          <a:p>
            <a:pPr algn="ctr"/>
            <a:r>
              <a:rPr lang="en-US" sz="1100" b="1">
                <a:solidFill>
                  <a:srgbClr val="085878"/>
                </a:solidFill>
                <a:latin typeface="Inter 18pt Black" panose="02000503000000020004" pitchFamily="2" charset="0"/>
                <a:ea typeface="Inter 18pt Black" panose="02000503000000020004" pitchFamily="2" charset="0"/>
              </a:rPr>
              <a:t>Literature review</a:t>
            </a:r>
          </a:p>
        </p:txBody>
      </p:sp>
      <p:cxnSp>
        <p:nvCxnSpPr>
          <p:cNvPr id="16" name="Straight Connector 15">
            <a:extLst>
              <a:ext uri="{FF2B5EF4-FFF2-40B4-BE49-F238E27FC236}">
                <a16:creationId xmlns:a16="http://schemas.microsoft.com/office/drawing/2014/main" id="{CD1C92B3-7347-AF7C-2DC9-647D4FC5CE42}"/>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44318CD8-298F-F843-2419-758D2471019F}"/>
              </a:ext>
            </a:extLst>
          </p:cNvPr>
          <p:cNvSpPr txBox="1"/>
          <p:nvPr/>
        </p:nvSpPr>
        <p:spPr>
          <a:xfrm>
            <a:off x="5663931" y="6579238"/>
            <a:ext cx="1108430"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Methodology</a:t>
            </a:r>
          </a:p>
        </p:txBody>
      </p:sp>
      <p:cxnSp>
        <p:nvCxnSpPr>
          <p:cNvPr id="18" name="Straight Connector 17">
            <a:extLst>
              <a:ext uri="{FF2B5EF4-FFF2-40B4-BE49-F238E27FC236}">
                <a16:creationId xmlns:a16="http://schemas.microsoft.com/office/drawing/2014/main" id="{A7B242FB-4D65-94BD-7CFD-8F0061CCAE4F}"/>
              </a:ext>
            </a:extLst>
          </p:cNvPr>
          <p:cNvCxnSpPr>
            <a:cxnSpLocks/>
            <a:endCxn id="19" idx="1"/>
          </p:cNvCxnSpPr>
          <p:nvPr/>
        </p:nvCxnSpPr>
        <p:spPr>
          <a:xfrm flipV="1">
            <a:off x="6689700" y="6710043"/>
            <a:ext cx="1475258" cy="6289"/>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5E7D2B34-DAE9-09E3-3E53-ABE477AF4D52}"/>
              </a:ext>
            </a:extLst>
          </p:cNvPr>
          <p:cNvSpPr txBox="1"/>
          <p:nvPr/>
        </p:nvSpPr>
        <p:spPr>
          <a:xfrm>
            <a:off x="8164958"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Results</a:t>
            </a:r>
          </a:p>
        </p:txBody>
      </p:sp>
      <p:cxnSp>
        <p:nvCxnSpPr>
          <p:cNvPr id="20" name="Straight Connector 19">
            <a:extLst>
              <a:ext uri="{FF2B5EF4-FFF2-40B4-BE49-F238E27FC236}">
                <a16:creationId xmlns:a16="http://schemas.microsoft.com/office/drawing/2014/main" id="{E1B1D69F-520B-62F4-7133-EB8B7EB12D90}"/>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76A4380-E9A7-BB65-078A-9FA242707810}"/>
              </a:ext>
            </a:extLst>
          </p:cNvPr>
          <p:cNvSpPr txBox="1"/>
          <p:nvPr/>
        </p:nvSpPr>
        <p:spPr>
          <a:xfrm>
            <a:off x="10665984"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Conclusion</a:t>
            </a:r>
          </a:p>
        </p:txBody>
      </p:sp>
      <p:sp>
        <p:nvSpPr>
          <p:cNvPr id="31" name="TextBox 30">
            <a:extLst>
              <a:ext uri="{FF2B5EF4-FFF2-40B4-BE49-F238E27FC236}">
                <a16:creationId xmlns:a16="http://schemas.microsoft.com/office/drawing/2014/main" id="{548FC06B-D758-7321-D65C-CB6909B5F8B0}"/>
              </a:ext>
            </a:extLst>
          </p:cNvPr>
          <p:cNvSpPr txBox="1"/>
          <p:nvPr/>
        </p:nvSpPr>
        <p:spPr>
          <a:xfrm>
            <a:off x="461936" y="1358531"/>
            <a:ext cx="4811055" cy="846194"/>
          </a:xfrm>
          <a:prstGeom prst="rect">
            <a:avLst/>
          </a:prstGeom>
          <a:noFill/>
        </p:spPr>
        <p:txBody>
          <a:bodyPr wrap="square" rtlCol="0">
            <a:spAutoFit/>
          </a:bodyPr>
          <a:lstStyle/>
          <a:p>
            <a:pPr algn="just">
              <a:lnSpc>
                <a:spcPct val="120000"/>
              </a:lnSpc>
            </a:pPr>
            <a:r>
              <a:rPr lang="en-US" sz="1400" b="1" dirty="0">
                <a:latin typeface="Inter 18pt" panose="02000503000000020004" pitchFamily="2" charset="0"/>
                <a:ea typeface="Inter 18pt" panose="02000503000000020004" pitchFamily="2" charset="0"/>
              </a:rPr>
              <a:t>Theory about Cash holdings: </a:t>
            </a:r>
            <a:r>
              <a:rPr lang="en-US" sz="1400" dirty="0">
                <a:latin typeface="Inter 18pt" panose="02000503000000020004" pitchFamily="2" charset="0"/>
                <a:ea typeface="Inter 18pt" panose="02000503000000020004" pitchFamily="2" charset="0"/>
              </a:rPr>
              <a:t>trade-off theory, pecking order theory (financing hierarchy), agency theory, market timing theory,...</a:t>
            </a:r>
          </a:p>
        </p:txBody>
      </p:sp>
      <p:sp>
        <p:nvSpPr>
          <p:cNvPr id="32" name="Rectangle: Rounded Corners 31">
            <a:extLst>
              <a:ext uri="{FF2B5EF4-FFF2-40B4-BE49-F238E27FC236}">
                <a16:creationId xmlns:a16="http://schemas.microsoft.com/office/drawing/2014/main" id="{C0086BFD-EBDA-AC08-D1B8-E730F81324EA}"/>
              </a:ext>
            </a:extLst>
          </p:cNvPr>
          <p:cNvSpPr/>
          <p:nvPr/>
        </p:nvSpPr>
        <p:spPr>
          <a:xfrm>
            <a:off x="461937" y="2437820"/>
            <a:ext cx="5201994" cy="3653410"/>
          </a:xfrm>
          <a:prstGeom prst="roundRect">
            <a:avLst>
              <a:gd name="adj" fmla="val 5881"/>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8847C543-2311-FD2B-03C3-73463FC84F4C}"/>
              </a:ext>
            </a:extLst>
          </p:cNvPr>
          <p:cNvSpPr txBox="1"/>
          <p:nvPr/>
        </p:nvSpPr>
        <p:spPr>
          <a:xfrm>
            <a:off x="617196" y="2522620"/>
            <a:ext cx="4925566" cy="3431517"/>
          </a:xfrm>
          <a:prstGeom prst="rect">
            <a:avLst/>
          </a:prstGeom>
          <a:noFill/>
        </p:spPr>
        <p:txBody>
          <a:bodyPr wrap="square" rtlCol="0">
            <a:spAutoFit/>
          </a:bodyPr>
          <a:lstStyle/>
          <a:p>
            <a:pPr>
              <a:lnSpc>
                <a:spcPct val="120000"/>
              </a:lnSpc>
            </a:pPr>
            <a:r>
              <a:rPr lang="en-US" sz="1400" b="1">
                <a:latin typeface="Inter 18pt" panose="02000503000000020004" pitchFamily="2" charset="0"/>
                <a:ea typeface="Inter 18pt" panose="02000503000000020004" pitchFamily="2" charset="0"/>
              </a:rPr>
              <a:t>Fundamental theory: </a:t>
            </a:r>
          </a:p>
          <a:p>
            <a:pPr marL="173038" indent="-173038">
              <a:lnSpc>
                <a:spcPct val="120000"/>
              </a:lnSpc>
              <a:buFont typeface="Arial" panose="020B0604020202020204" pitchFamily="34" charset="0"/>
              <a:buChar char="•"/>
            </a:pPr>
            <a:r>
              <a:rPr lang="en-US" sz="1400">
                <a:latin typeface="Inter 18pt" panose="02000503000000020004" pitchFamily="2" charset="0"/>
                <a:ea typeface="Inter 18pt" panose="02000503000000020004" pitchFamily="2" charset="0"/>
              </a:rPr>
              <a:t>Trade-off theory: a target cash level - balance the costs and benefits . </a:t>
            </a:r>
          </a:p>
          <a:p>
            <a:pPr marL="173038" indent="-173038">
              <a:lnSpc>
                <a:spcPct val="120000"/>
              </a:lnSpc>
              <a:buFont typeface="Arial" panose="020B0604020202020204" pitchFamily="34" charset="0"/>
              <a:buChar char="•"/>
            </a:pPr>
            <a:r>
              <a:rPr lang="en-US" sz="1400">
                <a:latin typeface="Inter 18pt" panose="02000503000000020004" pitchFamily="2" charset="0"/>
                <a:ea typeface="Inter 18pt" panose="02000503000000020004" pitchFamily="2" charset="0"/>
              </a:rPr>
              <a:t>Pecking order theory: </a:t>
            </a:r>
          </a:p>
          <a:p>
            <a:pPr marL="284163">
              <a:lnSpc>
                <a:spcPct val="120000"/>
              </a:lnSpc>
            </a:pPr>
            <a:r>
              <a:rPr lang="en-US" sz="1400">
                <a:latin typeface="Inter 18pt" panose="02000503000000020004" pitchFamily="2" charset="0"/>
                <a:ea typeface="Inter 18pt" panose="02000503000000020004" pitchFamily="2" charset="0"/>
              </a:rPr>
              <a:t>+ surpluses: hold more cash</a:t>
            </a:r>
          </a:p>
          <a:p>
            <a:pPr marL="284163">
              <a:lnSpc>
                <a:spcPct val="120000"/>
              </a:lnSpc>
            </a:pPr>
            <a:r>
              <a:rPr lang="en-US" sz="1400">
                <a:latin typeface="Inter 18pt" panose="02000503000000020004" pitchFamily="2" charset="0"/>
                <a:ea typeface="Inter 18pt" panose="02000503000000020004" pitchFamily="2" charset="0"/>
              </a:rPr>
              <a:t>+ deficits: use cash reserves</a:t>
            </a:r>
          </a:p>
          <a:p>
            <a:pPr>
              <a:lnSpc>
                <a:spcPct val="120000"/>
              </a:lnSpc>
            </a:pPr>
            <a:r>
              <a:rPr lang="en-US" sz="1400" i="1">
                <a:latin typeface="Inter 18pt" panose="02000503000000020004" pitchFamily="2" charset="0"/>
                <a:ea typeface="Inter 18pt" panose="02000503000000020004" pitchFamily="2" charset="0"/>
              </a:rPr>
              <a:t>→ “two sides of the same coin ”</a:t>
            </a:r>
          </a:p>
          <a:p>
            <a:pPr marL="173038" indent="-173038">
              <a:lnSpc>
                <a:spcPct val="120000"/>
              </a:lnSpc>
              <a:buFont typeface="Arial" panose="020B0604020202020204" pitchFamily="34" charset="0"/>
              <a:buChar char="•"/>
            </a:pPr>
            <a:r>
              <a:rPr lang="en-US" sz="1400">
                <a:latin typeface="Inter 18pt" panose="02000503000000020004" pitchFamily="2" charset="0"/>
                <a:ea typeface="Inter 18pt" panose="02000503000000020004" pitchFamily="2" charset="0"/>
              </a:rPr>
              <a:t>Precautionary savings motive: maintain liquid assets for unexpected contingencies and unforeseen shocks.</a:t>
            </a:r>
          </a:p>
          <a:p>
            <a:pPr algn="just">
              <a:lnSpc>
                <a:spcPct val="120000"/>
              </a:lnSpc>
            </a:pPr>
            <a:r>
              <a:rPr lang="en-US" sz="1400" b="1">
                <a:latin typeface="Inter 18pt" panose="02000503000000020004" pitchFamily="2" charset="0"/>
                <a:ea typeface="Inter 18pt" panose="02000503000000020004" pitchFamily="2" charset="0"/>
              </a:rPr>
              <a:t>⇒ Climate change – future uncertainties and potential financial distress – holding cash – costs of deviating, costs of adjustment, and willingness (Jiang and Lie, 2016) – speed of adjustment. </a:t>
            </a:r>
          </a:p>
        </p:txBody>
      </p:sp>
      <p:sp>
        <p:nvSpPr>
          <p:cNvPr id="34" name="Rectangle: Rounded Corners 33">
            <a:extLst>
              <a:ext uri="{FF2B5EF4-FFF2-40B4-BE49-F238E27FC236}">
                <a16:creationId xmlns:a16="http://schemas.microsoft.com/office/drawing/2014/main" id="{2C092DA2-D93B-DECF-96B9-ABA62BC54643}"/>
              </a:ext>
            </a:extLst>
          </p:cNvPr>
          <p:cNvSpPr/>
          <p:nvPr/>
        </p:nvSpPr>
        <p:spPr>
          <a:xfrm>
            <a:off x="6202943" y="1358531"/>
            <a:ext cx="5597948" cy="4839119"/>
          </a:xfrm>
          <a:prstGeom prst="roundRect">
            <a:avLst>
              <a:gd name="adj" fmla="val 4101"/>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BCE633CD-897F-8AF2-A0DE-89F8ECAE800F}"/>
              </a:ext>
            </a:extLst>
          </p:cNvPr>
          <p:cNvSpPr txBox="1"/>
          <p:nvPr/>
        </p:nvSpPr>
        <p:spPr>
          <a:xfrm>
            <a:off x="6374670" y="1593135"/>
            <a:ext cx="5333806" cy="4361002"/>
          </a:xfrm>
          <a:prstGeom prst="rect">
            <a:avLst/>
          </a:prstGeom>
          <a:noFill/>
        </p:spPr>
        <p:txBody>
          <a:bodyPr wrap="square" rtlCol="0">
            <a:spAutoFit/>
          </a:bodyPr>
          <a:lstStyle/>
          <a:p>
            <a:pPr algn="just">
              <a:lnSpc>
                <a:spcPct val="120000"/>
              </a:lnSpc>
              <a:spcAft>
                <a:spcPts val="300"/>
              </a:spcAft>
            </a:pPr>
            <a:r>
              <a:rPr lang="en-US" sz="1400" b="1" dirty="0">
                <a:solidFill>
                  <a:srgbClr val="3D85C6"/>
                </a:solidFill>
                <a:latin typeface="Inter 18pt" panose="02000503000000020004" pitchFamily="2" charset="0"/>
                <a:ea typeface="Inter 18pt" panose="02000503000000020004" pitchFamily="2" charset="0"/>
              </a:rPr>
              <a:t>Hypothesis</a:t>
            </a:r>
            <a:r>
              <a:rPr lang="en-US" sz="1400" dirty="0">
                <a:solidFill>
                  <a:srgbClr val="3D85C6"/>
                </a:solidFill>
                <a:latin typeface="Inter 18pt" panose="02000503000000020004" pitchFamily="2" charset="0"/>
                <a:ea typeface="Inter 18pt" panose="02000503000000020004" pitchFamily="2" charset="0"/>
              </a:rPr>
              <a:t> </a:t>
            </a:r>
            <a:r>
              <a:rPr lang="en-US" sz="1400" b="1" dirty="0">
                <a:solidFill>
                  <a:srgbClr val="3D85C6"/>
                </a:solidFill>
                <a:latin typeface="Inter 18pt" panose="02000503000000020004" pitchFamily="2" charset="0"/>
                <a:ea typeface="Inter 18pt" panose="02000503000000020004" pitchFamily="2" charset="0"/>
              </a:rPr>
              <a:t>1: </a:t>
            </a:r>
            <a:r>
              <a:rPr lang="en-US" sz="1400" dirty="0">
                <a:latin typeface="Inter 18pt" panose="02000503000000020004" pitchFamily="2" charset="0"/>
                <a:ea typeface="Inter 18pt" panose="02000503000000020004" pitchFamily="2" charset="0"/>
              </a:rPr>
              <a:t>Climate change is </a:t>
            </a:r>
            <a:r>
              <a:rPr lang="en-US" sz="1400" b="1" dirty="0">
                <a:latin typeface="Inter 18pt" panose="02000503000000020004" pitchFamily="2" charset="0"/>
                <a:ea typeface="Inter 18pt" panose="02000503000000020004" pitchFamily="2" charset="0"/>
              </a:rPr>
              <a:t>positively associated</a:t>
            </a:r>
            <a:r>
              <a:rPr lang="en-US" sz="1400" dirty="0">
                <a:latin typeface="Inter 18pt" panose="02000503000000020004" pitchFamily="2" charset="0"/>
                <a:ea typeface="Inter 18pt" panose="02000503000000020004" pitchFamily="2" charset="0"/>
              </a:rPr>
              <a:t> with cash holdings adjustment speeds. </a:t>
            </a:r>
          </a:p>
          <a:p>
            <a:pPr algn="just">
              <a:lnSpc>
                <a:spcPct val="120000"/>
              </a:lnSpc>
              <a:spcAft>
                <a:spcPts val="300"/>
              </a:spcAft>
            </a:pPr>
            <a:r>
              <a:rPr lang="en-US" sz="1400" b="1" dirty="0">
                <a:solidFill>
                  <a:srgbClr val="3D85C6"/>
                </a:solidFill>
                <a:latin typeface="Inter 18pt" panose="02000503000000020004" pitchFamily="2" charset="0"/>
                <a:ea typeface="Inter 18pt" panose="02000503000000020004" pitchFamily="2" charset="0"/>
              </a:rPr>
              <a:t>Hypothesis 2a</a:t>
            </a:r>
            <a:r>
              <a:rPr lang="en-US" sz="1400" dirty="0">
                <a:solidFill>
                  <a:srgbClr val="3D85C6"/>
                </a:solidFill>
                <a:latin typeface="Inter 18pt" panose="02000503000000020004" pitchFamily="2" charset="0"/>
                <a:ea typeface="Inter 18pt" panose="02000503000000020004" pitchFamily="2" charset="0"/>
              </a:rPr>
              <a:t>: </a:t>
            </a:r>
            <a:r>
              <a:rPr lang="en-US" sz="1400" dirty="0">
                <a:latin typeface="Inter 18pt" panose="02000503000000020004" pitchFamily="2" charset="0"/>
                <a:ea typeface="Inter 18pt" panose="02000503000000020004" pitchFamily="2" charset="0"/>
              </a:rPr>
              <a:t>The positive association between climate change and cash holdings adjustment speed is </a:t>
            </a:r>
            <a:r>
              <a:rPr lang="en-US" sz="1400" b="1" dirty="0">
                <a:latin typeface="Inter 18pt" panose="02000503000000020004" pitchFamily="2" charset="0"/>
                <a:ea typeface="Inter 18pt" panose="02000503000000020004" pitchFamily="2" charset="0"/>
              </a:rPr>
              <a:t>more pronounced</a:t>
            </a:r>
            <a:r>
              <a:rPr lang="en-US" sz="1400" dirty="0">
                <a:latin typeface="Inter 18pt" panose="02000503000000020004" pitchFamily="2" charset="0"/>
                <a:ea typeface="Inter 18pt" panose="02000503000000020004" pitchFamily="2" charset="0"/>
              </a:rPr>
              <a:t> when cash holdings </a:t>
            </a:r>
            <a:r>
              <a:rPr lang="en-US" sz="1400" b="1" dirty="0">
                <a:latin typeface="Inter 18pt" panose="02000503000000020004" pitchFamily="2" charset="0"/>
                <a:ea typeface="Inter 18pt" panose="02000503000000020004" pitchFamily="2" charset="0"/>
              </a:rPr>
              <a:t>are below </a:t>
            </a:r>
            <a:r>
              <a:rPr lang="en-US" sz="1400" dirty="0">
                <a:latin typeface="Inter 18pt" panose="02000503000000020004" pitchFamily="2" charset="0"/>
                <a:ea typeface="Inter 18pt" panose="02000503000000020004" pitchFamily="2" charset="0"/>
              </a:rPr>
              <a:t>their target level compared to when they are above the target level.</a:t>
            </a:r>
          </a:p>
          <a:p>
            <a:pPr algn="just">
              <a:lnSpc>
                <a:spcPct val="120000"/>
              </a:lnSpc>
              <a:spcAft>
                <a:spcPts val="300"/>
              </a:spcAft>
            </a:pPr>
            <a:r>
              <a:rPr lang="en-US" sz="1400" b="1" dirty="0">
                <a:solidFill>
                  <a:srgbClr val="3D85C6"/>
                </a:solidFill>
                <a:latin typeface="Inter 18pt" panose="02000503000000020004" pitchFamily="2" charset="0"/>
                <a:ea typeface="Inter 18pt" panose="02000503000000020004" pitchFamily="2" charset="0"/>
              </a:rPr>
              <a:t>Hypothesis 2b: </a:t>
            </a:r>
            <a:r>
              <a:rPr lang="en-US" sz="1400" dirty="0">
                <a:latin typeface="Inter 18pt" panose="02000503000000020004" pitchFamily="2" charset="0"/>
                <a:ea typeface="Inter 18pt" panose="02000503000000020004" pitchFamily="2" charset="0"/>
              </a:rPr>
              <a:t>The positive association between climate change and cash holdings adjustment speed is </a:t>
            </a:r>
            <a:r>
              <a:rPr lang="en-US" sz="1400" b="1" dirty="0">
                <a:latin typeface="Inter 18pt" panose="02000503000000020004" pitchFamily="2" charset="0"/>
                <a:ea typeface="Inter 18pt" panose="02000503000000020004" pitchFamily="2" charset="0"/>
              </a:rPr>
              <a:t>more pronounced</a:t>
            </a:r>
            <a:r>
              <a:rPr lang="en-US" sz="1400" dirty="0">
                <a:latin typeface="Inter 18pt" panose="02000503000000020004" pitchFamily="2" charset="0"/>
                <a:ea typeface="Inter 18pt" panose="02000503000000020004" pitchFamily="2" charset="0"/>
              </a:rPr>
              <a:t> when cash holdings </a:t>
            </a:r>
            <a:r>
              <a:rPr lang="en-US" sz="1400" b="1" dirty="0">
                <a:latin typeface="Inter 18pt" panose="02000503000000020004" pitchFamily="2" charset="0"/>
                <a:ea typeface="Inter 18pt" panose="02000503000000020004" pitchFamily="2" charset="0"/>
              </a:rPr>
              <a:t>are above </a:t>
            </a:r>
            <a:r>
              <a:rPr lang="en-US" sz="1400" dirty="0">
                <a:latin typeface="Inter 18pt" panose="02000503000000020004" pitchFamily="2" charset="0"/>
                <a:ea typeface="Inter 18pt" panose="02000503000000020004" pitchFamily="2" charset="0"/>
              </a:rPr>
              <a:t>their target level compared to when they are below the target level. </a:t>
            </a:r>
          </a:p>
          <a:p>
            <a:pPr algn="just">
              <a:lnSpc>
                <a:spcPct val="120000"/>
              </a:lnSpc>
              <a:spcAft>
                <a:spcPts val="300"/>
              </a:spcAft>
            </a:pPr>
            <a:r>
              <a:rPr lang="en-US" sz="1400" b="1" dirty="0">
                <a:solidFill>
                  <a:srgbClr val="3D85C6"/>
                </a:solidFill>
                <a:latin typeface="Inter 18pt" panose="02000503000000020004" pitchFamily="2" charset="0"/>
                <a:ea typeface="Inter 18pt" panose="02000503000000020004" pitchFamily="2" charset="0"/>
              </a:rPr>
              <a:t>Hypothesis 3</a:t>
            </a:r>
            <a:r>
              <a:rPr lang="en-US" sz="1400" b="1" dirty="0">
                <a:latin typeface="Inter 18pt" panose="02000503000000020004" pitchFamily="2" charset="0"/>
                <a:ea typeface="Inter 18pt" panose="02000503000000020004" pitchFamily="2" charset="0"/>
              </a:rPr>
              <a:t>: </a:t>
            </a:r>
            <a:r>
              <a:rPr lang="en-US" sz="1400" dirty="0">
                <a:latin typeface="Inter 18pt" panose="02000503000000020004" pitchFamily="2" charset="0"/>
                <a:ea typeface="Inter 18pt" panose="02000503000000020004" pitchFamily="2" charset="0"/>
              </a:rPr>
              <a:t>The positive relation between climate change and cash holdings adjustment speeds is </a:t>
            </a:r>
            <a:r>
              <a:rPr lang="en-US" sz="1400" b="1" dirty="0">
                <a:latin typeface="Inter 18pt" panose="02000503000000020004" pitchFamily="2" charset="0"/>
                <a:ea typeface="Inter 18pt" panose="02000503000000020004" pitchFamily="2" charset="0"/>
              </a:rPr>
              <a:t>more pronounced </a:t>
            </a:r>
            <a:r>
              <a:rPr lang="en-US" sz="1400" dirty="0">
                <a:latin typeface="Inter 18pt" panose="02000503000000020004" pitchFamily="2" charset="0"/>
                <a:ea typeface="Inter 18pt" panose="02000503000000020004" pitchFamily="2" charset="0"/>
              </a:rPr>
              <a:t>for firms in nations with higher environmental policy stringency.</a:t>
            </a:r>
          </a:p>
          <a:p>
            <a:pPr algn="just">
              <a:lnSpc>
                <a:spcPct val="120000"/>
              </a:lnSpc>
              <a:spcAft>
                <a:spcPts val="300"/>
              </a:spcAft>
            </a:pPr>
            <a:r>
              <a:rPr lang="en-US" sz="1400" b="1" dirty="0">
                <a:solidFill>
                  <a:srgbClr val="3D85C6"/>
                </a:solidFill>
                <a:latin typeface="Inter 18pt" panose="02000503000000020004" pitchFamily="2" charset="0"/>
                <a:ea typeface="Inter 18pt" panose="02000503000000020004" pitchFamily="2" charset="0"/>
              </a:rPr>
              <a:t>Hypothesis 4: </a:t>
            </a:r>
            <a:r>
              <a:rPr lang="en-US" sz="1400" dirty="0">
                <a:latin typeface="Inter 18pt" panose="02000503000000020004" pitchFamily="2" charset="0"/>
                <a:ea typeface="Inter 18pt" panose="02000503000000020004" pitchFamily="2" charset="0"/>
              </a:rPr>
              <a:t>The positive relation between climate change and cash holdings adjustment speeds is </a:t>
            </a:r>
            <a:r>
              <a:rPr lang="en-US" sz="1400" b="1" dirty="0">
                <a:latin typeface="Inter 18pt" panose="02000503000000020004" pitchFamily="2" charset="0"/>
                <a:ea typeface="Inter 18pt" panose="02000503000000020004" pitchFamily="2" charset="0"/>
              </a:rPr>
              <a:t>more pronounced </a:t>
            </a:r>
            <a:r>
              <a:rPr lang="en-US" sz="1400" dirty="0">
                <a:latin typeface="Inter 18pt" panose="02000503000000020004" pitchFamily="2" charset="0"/>
                <a:ea typeface="Inter 18pt" panose="02000503000000020004" pitchFamily="2" charset="0"/>
              </a:rPr>
              <a:t>for firms with a higher degree of financial constraints.</a:t>
            </a:r>
          </a:p>
        </p:txBody>
      </p:sp>
      <p:sp>
        <p:nvSpPr>
          <p:cNvPr id="36" name="Rectangle: Rounded Corners 35">
            <a:extLst>
              <a:ext uri="{FF2B5EF4-FFF2-40B4-BE49-F238E27FC236}">
                <a16:creationId xmlns:a16="http://schemas.microsoft.com/office/drawing/2014/main" id="{F4D82C2B-53C8-9EB2-3A09-0979046B13D5}"/>
              </a:ext>
            </a:extLst>
          </p:cNvPr>
          <p:cNvSpPr/>
          <p:nvPr/>
        </p:nvSpPr>
        <p:spPr>
          <a:xfrm>
            <a:off x="483524" y="2434156"/>
            <a:ext cx="5180407" cy="3653411"/>
          </a:xfrm>
          <a:prstGeom prst="roundRect">
            <a:avLst>
              <a:gd name="adj" fmla="val 4101"/>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image14.png">
            <a:extLst>
              <a:ext uri="{FF2B5EF4-FFF2-40B4-BE49-F238E27FC236}">
                <a16:creationId xmlns:a16="http://schemas.microsoft.com/office/drawing/2014/main" id="{AD19A518-9DC2-A49E-3F48-16C7B51E4CF9}"/>
              </a:ext>
            </a:extLst>
          </p:cNvPr>
          <p:cNvPicPr/>
          <p:nvPr/>
        </p:nvPicPr>
        <p:blipFill>
          <a:blip r:embed="rId3"/>
          <a:srcRect/>
          <a:stretch>
            <a:fillRect/>
          </a:stretch>
        </p:blipFill>
        <p:spPr>
          <a:xfrm>
            <a:off x="688254" y="2578875"/>
            <a:ext cx="4859696" cy="2789277"/>
          </a:xfrm>
          <a:prstGeom prst="rect">
            <a:avLst/>
          </a:prstGeom>
          <a:ln/>
        </p:spPr>
      </p:pic>
      <p:sp>
        <p:nvSpPr>
          <p:cNvPr id="38" name="TextBox 37">
            <a:extLst>
              <a:ext uri="{FF2B5EF4-FFF2-40B4-BE49-F238E27FC236}">
                <a16:creationId xmlns:a16="http://schemas.microsoft.com/office/drawing/2014/main" id="{360C301E-933D-D136-5786-54255D25C088}"/>
              </a:ext>
            </a:extLst>
          </p:cNvPr>
          <p:cNvSpPr txBox="1"/>
          <p:nvPr/>
        </p:nvSpPr>
        <p:spPr>
          <a:xfrm>
            <a:off x="1860005" y="5563295"/>
            <a:ext cx="2559560" cy="329129"/>
          </a:xfrm>
          <a:prstGeom prst="rect">
            <a:avLst/>
          </a:prstGeom>
          <a:noFill/>
        </p:spPr>
        <p:txBody>
          <a:bodyPr wrap="square" rtlCol="0">
            <a:spAutoFit/>
          </a:bodyPr>
          <a:lstStyle/>
          <a:p>
            <a:pPr algn="ctr">
              <a:lnSpc>
                <a:spcPct val="120000"/>
              </a:lnSpc>
            </a:pPr>
            <a:r>
              <a:rPr lang="en-US" sz="1400" b="1" i="1">
                <a:latin typeface="Inter 18pt" panose="02000503000000020004" pitchFamily="2" charset="0"/>
                <a:ea typeface="Inter 18pt" panose="02000503000000020004" pitchFamily="2" charset="0"/>
              </a:rPr>
              <a:t>Figure 1: </a:t>
            </a:r>
            <a:r>
              <a:rPr lang="en-US" sz="1400" i="1">
                <a:latin typeface="Inter 18pt" panose="02000503000000020004" pitchFamily="2" charset="0"/>
                <a:ea typeface="Inter 18pt" panose="02000503000000020004" pitchFamily="2" charset="0"/>
              </a:rPr>
              <a:t>Theoretical model</a:t>
            </a:r>
          </a:p>
        </p:txBody>
      </p:sp>
      <p:grpSp>
        <p:nvGrpSpPr>
          <p:cNvPr id="39" name="Group 38">
            <a:extLst>
              <a:ext uri="{FF2B5EF4-FFF2-40B4-BE49-F238E27FC236}">
                <a16:creationId xmlns:a16="http://schemas.microsoft.com/office/drawing/2014/main" id="{44E482DF-1DAB-6BFF-2D56-3525ACDC2C18}"/>
              </a:ext>
            </a:extLst>
          </p:cNvPr>
          <p:cNvGrpSpPr/>
          <p:nvPr/>
        </p:nvGrpSpPr>
        <p:grpSpPr>
          <a:xfrm>
            <a:off x="11133749" y="187210"/>
            <a:ext cx="810076" cy="304322"/>
            <a:chOff x="4879929" y="-887895"/>
            <a:chExt cx="810076" cy="304322"/>
          </a:xfrm>
        </p:grpSpPr>
        <p:sp>
          <p:nvSpPr>
            <p:cNvPr id="40" name="Rectangle: Top Corners Rounded 39">
              <a:extLst>
                <a:ext uri="{FF2B5EF4-FFF2-40B4-BE49-F238E27FC236}">
                  <a16:creationId xmlns:a16="http://schemas.microsoft.com/office/drawing/2014/main" id="{072CAD49-F1B9-E8E5-4E42-A3075A41104E}"/>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Top Corners Rounded 40">
              <a:extLst>
                <a:ext uri="{FF2B5EF4-FFF2-40B4-BE49-F238E27FC236}">
                  <a16:creationId xmlns:a16="http://schemas.microsoft.com/office/drawing/2014/main" id="{7BAA4BD0-CEDF-FAA3-1E22-1E1CCB561753}"/>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BD5808D8-AB4B-42F0-3EA9-355546E1B2A5}"/>
                </a:ext>
              </a:extLst>
            </p:cNvPr>
            <p:cNvSpPr txBox="1"/>
            <p:nvPr/>
          </p:nvSpPr>
          <p:spPr>
            <a:xfrm>
              <a:off x="4919942" y="-880711"/>
              <a:ext cx="405038" cy="276999"/>
            </a:xfrm>
            <a:prstGeom prst="rect">
              <a:avLst/>
            </a:prstGeom>
            <a:noFill/>
          </p:spPr>
          <p:txBody>
            <a:bodyPr wrap="square" rtlCol="0">
              <a:spAutoFit/>
            </a:bodyPr>
            <a:lstStyle/>
            <a:p>
              <a:r>
                <a:rPr lang="en-US" sz="1200">
                  <a:latin typeface="Inter 18pt Black" panose="02000503000000020004" pitchFamily="2" charset="0"/>
                  <a:ea typeface="Inter 18pt Black" panose="02000503000000020004" pitchFamily="2" charset="0"/>
                </a:rPr>
                <a:t>04</a:t>
              </a:r>
            </a:p>
          </p:txBody>
        </p:sp>
        <p:sp>
          <p:nvSpPr>
            <p:cNvPr id="43" name="TextBox 42">
              <a:extLst>
                <a:ext uri="{FF2B5EF4-FFF2-40B4-BE49-F238E27FC236}">
                  <a16:creationId xmlns:a16="http://schemas.microsoft.com/office/drawing/2014/main" id="{CBFA74B9-8AC8-08AD-8F51-36E2E42685F9}"/>
                </a:ext>
              </a:extLst>
            </p:cNvPr>
            <p:cNvSpPr txBox="1"/>
            <p:nvPr/>
          </p:nvSpPr>
          <p:spPr>
            <a:xfrm>
              <a:off x="5275557" y="-874234"/>
              <a:ext cx="386160" cy="276999"/>
            </a:xfrm>
            <a:prstGeom prst="rect">
              <a:avLst/>
            </a:prstGeom>
            <a:noFill/>
          </p:spPr>
          <p:txBody>
            <a:bodyPr wrap="square" rtlCol="0">
              <a:spAutoFit/>
            </a:bodyPr>
            <a:lstStyle/>
            <a:p>
              <a:r>
                <a:rPr lang="en-US" sz="120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rPr>
                <a:t>15</a:t>
              </a:r>
            </a:p>
          </p:txBody>
        </p:sp>
      </p:grpSp>
      <p:pic>
        <p:nvPicPr>
          <p:cNvPr id="13" name="Picture 12">
            <a:extLst>
              <a:ext uri="{FF2B5EF4-FFF2-40B4-BE49-F238E27FC236}">
                <a16:creationId xmlns:a16="http://schemas.microsoft.com/office/drawing/2014/main" id="{52EED1E1-5F13-5CD4-14B4-C1E40C9D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sp>
        <p:nvSpPr>
          <p:cNvPr id="2" name="TextBox 1">
            <a:extLst>
              <a:ext uri="{FF2B5EF4-FFF2-40B4-BE49-F238E27FC236}">
                <a16:creationId xmlns:a16="http://schemas.microsoft.com/office/drawing/2014/main" id="{5CBF6EF0-FA53-1BDF-6CE7-68D0320B4F7B}"/>
              </a:ext>
            </a:extLst>
          </p:cNvPr>
          <p:cNvSpPr txBox="1"/>
          <p:nvPr/>
        </p:nvSpPr>
        <p:spPr>
          <a:xfrm>
            <a:off x="1640433" y="568462"/>
            <a:ext cx="3599786" cy="461665"/>
          </a:xfrm>
          <a:prstGeom prst="rect">
            <a:avLst/>
          </a:prstGeom>
          <a:noFill/>
        </p:spPr>
        <p:txBody>
          <a:bodyPr wrap="square">
            <a:spAutoFit/>
          </a:bodyPr>
          <a:lstStyle/>
          <a:p>
            <a:r>
              <a:rPr lang="en-US" sz="2400" dirty="0">
                <a:solidFill>
                  <a:srgbClr val="088093"/>
                </a:solidFill>
                <a:latin typeface="#9Slide03 Talling" panose="02040603050506020204" pitchFamily="18" charset="0"/>
                <a:cs typeface="#9Slide03 Prompt Black" panose="00000A00000000000000" pitchFamily="2" charset="-34"/>
              </a:rPr>
              <a:t>2. 2 Hypothesis development</a:t>
            </a:r>
          </a:p>
        </p:txBody>
      </p:sp>
      <p:sp>
        <p:nvSpPr>
          <p:cNvPr id="3" name="TextBox 2">
            <a:extLst>
              <a:ext uri="{FF2B5EF4-FFF2-40B4-BE49-F238E27FC236}">
                <a16:creationId xmlns:a16="http://schemas.microsoft.com/office/drawing/2014/main" id="{D8CFBC14-B06B-F012-BBFF-9BE3B39079F9}"/>
              </a:ext>
            </a:extLst>
          </p:cNvPr>
          <p:cNvSpPr txBox="1"/>
          <p:nvPr/>
        </p:nvSpPr>
        <p:spPr>
          <a:xfrm>
            <a:off x="1640433" y="568462"/>
            <a:ext cx="3599786" cy="461665"/>
          </a:xfrm>
          <a:prstGeom prst="rect">
            <a:avLst/>
          </a:prstGeom>
          <a:noFill/>
        </p:spPr>
        <p:txBody>
          <a:bodyPr wrap="square">
            <a:spAutoFit/>
          </a:bodyPr>
          <a:lstStyle/>
          <a:p>
            <a:r>
              <a:rPr lang="en-US" sz="2400" dirty="0">
                <a:solidFill>
                  <a:srgbClr val="088093"/>
                </a:solidFill>
                <a:latin typeface="#9Slide03 Talling" panose="02040603050506020204" pitchFamily="18" charset="0"/>
                <a:cs typeface="#9Slide03 Prompt Black" panose="00000A00000000000000" pitchFamily="2" charset="-34"/>
              </a:rPr>
              <a:t>2. 1 Fundamental theories</a:t>
            </a:r>
          </a:p>
        </p:txBody>
      </p:sp>
    </p:spTree>
    <p:extLst>
      <p:ext uri="{BB962C8B-B14F-4D97-AF65-F5344CB8AC3E}">
        <p14:creationId xmlns:p14="http://schemas.microsoft.com/office/powerpoint/2010/main" val="1842547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45"/>
                                        </p:tgtEl>
                                        <p:attrNameLst>
                                          <p:attrName>style.visibility</p:attrName>
                                        </p:attrNameLst>
                                      </p:cBhvr>
                                      <p:to>
                                        <p:strVal val="visible"/>
                                      </p:to>
                                    </p:set>
                                    <p:anim from="0" to="1" calcmode="lin" valueType="num">
                                      <p:cBhvr>
                                        <p:cTn id="7" dur="500" fill="hold">
                                          <p:stCondLst>
                                            <p:cond delay="0"/>
                                          </p:stCondLst>
                                        </p:cTn>
                                        <p:tgtEl>
                                          <p:spTgt spid="45"/>
                                        </p:tgtEl>
                                        <p:attrNameLst>
                                          <p:attrName>style.opacity</p:attrName>
                                        </p:attrNameLst>
                                      </p:cBhvr>
                                    </p:anim>
                                    <p:anim to="" calcmode="lin" valueType="num">
                                      <p:cBhvr>
                                        <p:cTn id="8" dur="500" fill="hold">
                                          <p:stCondLst>
                                            <p:cond delay="0"/>
                                          </p:stCondLst>
                                        </p:cTn>
                                        <p:tgtEl>
                                          <p:spTgt spid="45"/>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from="0" to="1" calcmode="lin" valueType="num">
                                      <p:cBhvr>
                                        <p:cTn id="11" dur="500" fill="hold">
                                          <p:stCondLst>
                                            <p:cond delay="0"/>
                                          </p:stCondLst>
                                        </p:cTn>
                                        <p:tgtEl>
                                          <p:spTgt spid="3"/>
                                        </p:tgtEl>
                                        <p:attrNameLst>
                                          <p:attrName>style.opacity</p:attrName>
                                        </p:attrNameLst>
                                      </p:cBhvr>
                                    </p:anim>
                                    <p:anim to="" calcmode="lin" valueType="num">
                                      <p:cBhvr>
                                        <p:cTn id="12" dur="500" fill="hold">
                                          <p:stCondLst>
                                            <p:cond delay="0"/>
                                          </p:stCondLst>
                                        </p:cTn>
                                        <p:tgtEl>
                                          <p:spTgt spid="3"/>
                                        </p:tgtEl>
                                        <p:attrNameLst>
                                          <p:attrName>ppt_y</p:attrName>
                                        </p:attrNameLst>
                                      </p:cBhvr>
                                      <p:tavLst>
                                        <p:tav tm="0" fmla="$">
                                          <p:val>
                                            <p:strVal val="#ppt_y-.05"/>
                                          </p:val>
                                        </p:tav>
                                        <p:tav tm="100000" fmla="$">
                                          <p:val>
                                            <p:strVal val="#ppt_y"/>
                                          </p:val>
                                        </p:tav>
                                      </p:tavLst>
                                    </p:anim>
                                  </p:childTnLst>
                                </p:cTn>
                              </p:par>
                              <p:par>
                                <p:cTn id="13" presetID="10" presetClass="entr" presetSubtype="0" decel="10000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from="0" to="1" calcmode="lin" valueType="num">
                                      <p:cBhvr>
                                        <p:cTn id="15" dur="1000" fill="hold">
                                          <p:stCondLst>
                                            <p:cond delay="0"/>
                                          </p:stCondLst>
                                        </p:cTn>
                                        <p:tgtEl>
                                          <p:spTgt spid="31"/>
                                        </p:tgtEl>
                                        <p:attrNameLst>
                                          <p:attrName>style.opacity</p:attrName>
                                        </p:attrNameLst>
                                      </p:cBhvr>
                                    </p:anim>
                                    <p:anim to="" calcmode="lin" valueType="num">
                                      <p:cBhvr>
                                        <p:cTn id="16" dur="1000" fill="hold">
                                          <p:stCondLst>
                                            <p:cond delay="0"/>
                                          </p:stCondLst>
                                        </p:cTn>
                                        <p:tgtEl>
                                          <p:spTgt spid="31"/>
                                        </p:tgtEl>
                                        <p:attrNameLst>
                                          <p:attrName>ppt_x</p:attrName>
                                        </p:attrNameLst>
                                      </p:cBhvr>
                                      <p:tavLst>
                                        <p:tav tm="0" fmla="$">
                                          <p:val>
                                            <p:strVal val="#ppt_x-.05"/>
                                          </p:val>
                                        </p:tav>
                                        <p:tav tm="100000" fmla="$">
                                          <p:val>
                                            <p:strVal val="#ppt_x"/>
                                          </p:val>
                                        </p:tav>
                                      </p:tavLst>
                                    </p:anim>
                                  </p:childTnLst>
                                </p:cTn>
                              </p:par>
                              <p:par>
                                <p:cTn id="17" presetID="10" presetClass="entr" presetSubtype="0" accel="50000" decel="5000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anim to="" calcmode="lin" valueType="num">
                                      <p:cBhvr>
                                        <p:cTn id="19" dur="750" decel="100000" fill="hold">
                                          <p:stCondLst>
                                            <p:cond delay="0"/>
                                          </p:stCondLst>
                                        </p:cTn>
                                        <p:tgtEl>
                                          <p:spTgt spid="32"/>
                                        </p:tgtEl>
                                        <p:attrNameLst>
                                          <p:attrName>ppt_x</p:attrName>
                                        </p:attrNameLst>
                                      </p:cBhvr>
                                      <p:tavLst>
                                        <p:tav tm="0" fmla="$">
                                          <p:val>
                                            <p:strVal val="ppt_x-ppt_w/2"/>
                                          </p:val>
                                        </p:tav>
                                        <p:tav tm="100000" fmla="$">
                                          <p:val>
                                            <p:strVal val="#ppt_x"/>
                                          </p:val>
                                        </p:tav>
                                      </p:tavLst>
                                    </p:anim>
                                    <p:anim to="" calcmode="lin" valueType="num">
                                      <p:cBhvr>
                                        <p:cTn id="20" dur="750" decel="100000" fill="hold">
                                          <p:stCondLst>
                                            <p:cond delay="0"/>
                                          </p:stCondLst>
                                        </p:cTn>
                                        <p:tgtEl>
                                          <p:spTgt spid="32"/>
                                        </p:tgtEl>
                                        <p:attrNameLst>
                                          <p:attrName>ppt_y</p:attrName>
                                        </p:attrNameLst>
                                      </p:cBhvr>
                                      <p:tavLst>
                                        <p:tav tm="0" fmla="$">
                                          <p:val>
                                            <p:strVal val="ppt_y-ppt_h/2"/>
                                          </p:val>
                                        </p:tav>
                                        <p:tav tm="100000" fmla="$">
                                          <p:val>
                                            <p:strVal val="#ppt_y"/>
                                          </p:val>
                                        </p:tav>
                                      </p:tavLst>
                                    </p:anim>
                                    <p:animScale>
                                      <p:cBhvr>
                                        <p:cTn id="21" dur="750" decel="100000" fill="hold">
                                          <p:stCondLst>
                                            <p:cond delay="0"/>
                                          </p:stCondLst>
                                        </p:cTn>
                                        <p:tgtEl>
                                          <p:spTgt spid="32"/>
                                        </p:tgtEl>
                                      </p:cBhvr>
                                      <p:from x="0" y="0"/>
                                      <p:to x="100000" y="100000"/>
                                    </p:animScale>
                                    <p:anim from="0" to="1" calcmode="lin" valueType="num">
                                      <p:cBhvr>
                                        <p:cTn id="22" dur="150" fill="hold">
                                          <p:stCondLst>
                                            <p:cond delay="0"/>
                                          </p:stCondLst>
                                        </p:cTn>
                                        <p:tgtEl>
                                          <p:spTgt spid="32"/>
                                        </p:tgtEl>
                                        <p:attrNameLst>
                                          <p:attrName>style.opacity</p:attrName>
                                        </p:attrNameLst>
                                      </p:cBhvr>
                                    </p:anim>
                                  </p:childTnLst>
                                </p:cTn>
                              </p:par>
                              <p:par>
                                <p:cTn id="23" presetID="10" presetClass="entr" presetSubtype="0" decel="10000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anim from="0" to="1" calcmode="lin" valueType="num">
                                      <p:cBhvr>
                                        <p:cTn id="25" dur="1000" fill="hold">
                                          <p:stCondLst>
                                            <p:cond delay="0"/>
                                          </p:stCondLst>
                                        </p:cTn>
                                        <p:tgtEl>
                                          <p:spTgt spid="33"/>
                                        </p:tgtEl>
                                        <p:attrNameLst>
                                          <p:attrName>style.opacity</p:attrName>
                                        </p:attrNameLst>
                                      </p:cBhvr>
                                    </p:anim>
                                    <p:anim to="" calcmode="lin" valueType="num">
                                      <p:cBhvr>
                                        <p:cTn id="26" dur="1000" fill="hold">
                                          <p:stCondLst>
                                            <p:cond delay="0"/>
                                          </p:stCondLst>
                                        </p:cTn>
                                        <p:tgtEl>
                                          <p:spTgt spid="33"/>
                                        </p:tgtEl>
                                        <p:attrNameLst>
                                          <p:attrName>ppt_x</p:attrName>
                                        </p:attrNameLst>
                                      </p:cBhvr>
                                      <p:tavLst>
                                        <p:tav tm="0" fmla="$">
                                          <p:val>
                                            <p:strVal val="#ppt_x-.05"/>
                                          </p:val>
                                        </p:tav>
                                        <p:tav tm="100000" fmla="$">
                                          <p:val>
                                            <p:strVal val="#ppt_x"/>
                                          </p:val>
                                        </p:tav>
                                      </p:tavLst>
                                    </p:anim>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32"/>
                                        </p:tgtEl>
                                        <p:attrNameLst>
                                          <p:attrName>style.visibility</p:attrName>
                                        </p:attrNameLst>
                                      </p:cBhvr>
                                      <p:to>
                                        <p:strVal val="hidden"/>
                                      </p:to>
                                    </p:set>
                                  </p:childTnLst>
                                </p:cTn>
                              </p:par>
                            </p:childTnLst>
                          </p:cTn>
                        </p:par>
                        <p:par>
                          <p:cTn id="31" fill="hold">
                            <p:stCondLst>
                              <p:cond delay="0"/>
                            </p:stCondLst>
                            <p:childTnLst>
                              <p:par>
                                <p:cTn id="32" presetID="1" presetClass="exit" presetSubtype="0" fill="hold" grpId="1" nodeType="afterEffect">
                                  <p:stCondLst>
                                    <p:cond delay="0"/>
                                  </p:stCondLst>
                                  <p:childTnLst>
                                    <p:set>
                                      <p:cBhvr>
                                        <p:cTn id="33" dur="1" fill="hold">
                                          <p:stCondLst>
                                            <p:cond delay="0"/>
                                          </p:stCondLst>
                                        </p:cTn>
                                        <p:tgtEl>
                                          <p:spTgt spid="31"/>
                                        </p:tgtEl>
                                        <p:attrNameLst>
                                          <p:attrName>style.visibility</p:attrName>
                                        </p:attrNameLst>
                                      </p:cBhvr>
                                      <p:to>
                                        <p:strVal val="hidden"/>
                                      </p:to>
                                    </p:set>
                                  </p:childTnLst>
                                </p:cTn>
                              </p:par>
                            </p:childTnLst>
                          </p:cTn>
                        </p:par>
                        <p:par>
                          <p:cTn id="34" fill="hold">
                            <p:stCondLst>
                              <p:cond delay="0"/>
                            </p:stCondLst>
                            <p:childTnLst>
                              <p:par>
                                <p:cTn id="35" presetID="1" presetClass="exit" presetSubtype="0" fill="hold" grpId="1" nodeType="afterEffect">
                                  <p:stCondLst>
                                    <p:cond delay="0"/>
                                  </p:stCondLst>
                                  <p:childTnLst>
                                    <p:set>
                                      <p:cBhvr>
                                        <p:cTn id="36" dur="1" fill="hold">
                                          <p:stCondLst>
                                            <p:cond delay="0"/>
                                          </p:stCondLst>
                                        </p:cTn>
                                        <p:tgtEl>
                                          <p:spTgt spid="3"/>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33"/>
                                        </p:tgtEl>
                                        <p:attrNameLst>
                                          <p:attrName>style.visibility</p:attrName>
                                        </p:attrNameLst>
                                      </p:cBhvr>
                                      <p:to>
                                        <p:strVal val="hidden"/>
                                      </p:to>
                                    </p:set>
                                  </p:childTnLst>
                                </p:cTn>
                              </p:par>
                              <p:par>
                                <p:cTn id="39" presetID="10" presetClass="entr" presetSubtype="0" accel="50000" decel="5000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anim to="" calcmode="lin" valueType="num">
                                      <p:cBhvr>
                                        <p:cTn id="41" dur="750" decel="100000" fill="hold">
                                          <p:stCondLst>
                                            <p:cond delay="0"/>
                                          </p:stCondLst>
                                        </p:cTn>
                                        <p:tgtEl>
                                          <p:spTgt spid="34"/>
                                        </p:tgtEl>
                                        <p:attrNameLst>
                                          <p:attrName>ppt_x</p:attrName>
                                        </p:attrNameLst>
                                      </p:cBhvr>
                                      <p:tavLst>
                                        <p:tav tm="0" fmla="$">
                                          <p:val>
                                            <p:strVal val="ppt_x-ppt_w/2"/>
                                          </p:val>
                                        </p:tav>
                                        <p:tav tm="100000" fmla="$">
                                          <p:val>
                                            <p:strVal val="#ppt_x"/>
                                          </p:val>
                                        </p:tav>
                                      </p:tavLst>
                                    </p:anim>
                                    <p:anim to="" calcmode="lin" valueType="num">
                                      <p:cBhvr>
                                        <p:cTn id="42" dur="750" decel="100000" fill="hold">
                                          <p:stCondLst>
                                            <p:cond delay="0"/>
                                          </p:stCondLst>
                                        </p:cTn>
                                        <p:tgtEl>
                                          <p:spTgt spid="34"/>
                                        </p:tgtEl>
                                        <p:attrNameLst>
                                          <p:attrName>ppt_y</p:attrName>
                                        </p:attrNameLst>
                                      </p:cBhvr>
                                      <p:tavLst>
                                        <p:tav tm="0" fmla="$">
                                          <p:val>
                                            <p:strVal val="ppt_y-ppt_h/2"/>
                                          </p:val>
                                        </p:tav>
                                        <p:tav tm="100000" fmla="$">
                                          <p:val>
                                            <p:strVal val="#ppt_y"/>
                                          </p:val>
                                        </p:tav>
                                      </p:tavLst>
                                    </p:anim>
                                    <p:animScale>
                                      <p:cBhvr>
                                        <p:cTn id="43" dur="750" decel="100000" fill="hold">
                                          <p:stCondLst>
                                            <p:cond delay="0"/>
                                          </p:stCondLst>
                                        </p:cTn>
                                        <p:tgtEl>
                                          <p:spTgt spid="34"/>
                                        </p:tgtEl>
                                      </p:cBhvr>
                                      <p:from x="0" y="0"/>
                                      <p:to x="100000" y="100000"/>
                                    </p:animScale>
                                    <p:anim from="0" to="1" calcmode="lin" valueType="num">
                                      <p:cBhvr>
                                        <p:cTn id="44" dur="150" fill="hold">
                                          <p:stCondLst>
                                            <p:cond delay="0"/>
                                          </p:stCondLst>
                                        </p:cTn>
                                        <p:tgtEl>
                                          <p:spTgt spid="34"/>
                                        </p:tgtEl>
                                        <p:attrNameLst>
                                          <p:attrName>style.opacity</p:attrName>
                                        </p:attrNameLst>
                                      </p:cBhvr>
                                    </p:anim>
                                  </p:childTnLst>
                                </p:cTn>
                              </p:par>
                              <p:par>
                                <p:cTn id="45" presetID="10" presetClass="entr" presetSubtype="0" decel="100000" fill="hold" grpId="0" nodeType="withEffect">
                                  <p:stCondLst>
                                    <p:cond delay="0"/>
                                  </p:stCondLst>
                                  <p:childTnLst>
                                    <p:set>
                                      <p:cBhvr>
                                        <p:cTn id="46" dur="1" fill="hold">
                                          <p:stCondLst>
                                            <p:cond delay="0"/>
                                          </p:stCondLst>
                                        </p:cTn>
                                        <p:tgtEl>
                                          <p:spTgt spid="35"/>
                                        </p:tgtEl>
                                        <p:attrNameLst>
                                          <p:attrName>style.visibility</p:attrName>
                                        </p:attrNameLst>
                                      </p:cBhvr>
                                      <p:to>
                                        <p:strVal val="visible"/>
                                      </p:to>
                                    </p:set>
                                    <p:anim from="0" to="1" calcmode="lin" valueType="num">
                                      <p:cBhvr>
                                        <p:cTn id="47" dur="1000" fill="hold">
                                          <p:stCondLst>
                                            <p:cond delay="0"/>
                                          </p:stCondLst>
                                        </p:cTn>
                                        <p:tgtEl>
                                          <p:spTgt spid="35"/>
                                        </p:tgtEl>
                                        <p:attrNameLst>
                                          <p:attrName>style.opacity</p:attrName>
                                        </p:attrNameLst>
                                      </p:cBhvr>
                                    </p:anim>
                                    <p:anim to="" calcmode="lin" valueType="num">
                                      <p:cBhvr>
                                        <p:cTn id="48" dur="1000" fill="hold">
                                          <p:stCondLst>
                                            <p:cond delay="0"/>
                                          </p:stCondLst>
                                        </p:cTn>
                                        <p:tgtEl>
                                          <p:spTgt spid="35"/>
                                        </p:tgtEl>
                                        <p:attrNameLst>
                                          <p:attrName>ppt_x</p:attrName>
                                        </p:attrNameLst>
                                      </p:cBhvr>
                                      <p:tavLst>
                                        <p:tav tm="0" fmla="$">
                                          <p:val>
                                            <p:strVal val="#ppt_x-.05"/>
                                          </p:val>
                                        </p:tav>
                                        <p:tav tm="100000" fmla="$">
                                          <p:val>
                                            <p:strVal val="#ppt_x"/>
                                          </p:val>
                                        </p:tav>
                                      </p:tavLst>
                                    </p:anim>
                                  </p:childTnLst>
                                </p:cTn>
                              </p:par>
                              <p:par>
                                <p:cTn id="49" presetID="10" presetClass="entr" presetSubtype="0" decel="100000" fill="hold" grpId="0" nodeType="withEffect">
                                  <p:stCondLst>
                                    <p:cond delay="0"/>
                                  </p:stCondLst>
                                  <p:childTnLst>
                                    <p:set>
                                      <p:cBhvr>
                                        <p:cTn id="50" dur="1" fill="hold">
                                          <p:stCondLst>
                                            <p:cond delay="0"/>
                                          </p:stCondLst>
                                        </p:cTn>
                                        <p:tgtEl>
                                          <p:spTgt spid="2"/>
                                        </p:tgtEl>
                                        <p:attrNameLst>
                                          <p:attrName>style.visibility</p:attrName>
                                        </p:attrNameLst>
                                      </p:cBhvr>
                                      <p:to>
                                        <p:strVal val="visible"/>
                                      </p:to>
                                    </p:set>
                                    <p:anim from="0" to="1" calcmode="lin" valueType="num">
                                      <p:cBhvr>
                                        <p:cTn id="51" dur="500" fill="hold">
                                          <p:stCondLst>
                                            <p:cond delay="0"/>
                                          </p:stCondLst>
                                        </p:cTn>
                                        <p:tgtEl>
                                          <p:spTgt spid="2"/>
                                        </p:tgtEl>
                                        <p:attrNameLst>
                                          <p:attrName>style.opacity</p:attrName>
                                        </p:attrNameLst>
                                      </p:cBhvr>
                                    </p:anim>
                                    <p:anim to="" calcmode="lin" valueType="num">
                                      <p:cBhvr>
                                        <p:cTn id="52" dur="500" fill="hold">
                                          <p:stCondLst>
                                            <p:cond delay="0"/>
                                          </p:stCondLst>
                                        </p:cTn>
                                        <p:tgtEl>
                                          <p:spTgt spid="2"/>
                                        </p:tgtEl>
                                        <p:attrNameLst>
                                          <p:attrName>ppt_y</p:attrName>
                                        </p:attrNameLst>
                                      </p:cBhvr>
                                      <p:tavLst>
                                        <p:tav tm="0" fmla="$">
                                          <p:val>
                                            <p:strVal val="#ppt_y-.05"/>
                                          </p:val>
                                        </p:tav>
                                        <p:tav tm="100000" fmla="$">
                                          <p:val>
                                            <p:strVal val="#ppt_y"/>
                                          </p:val>
                                        </p:tav>
                                      </p:tavLst>
                                    </p:anim>
                                  </p:childTnLst>
                                </p:cTn>
                              </p:par>
                              <p:par>
                                <p:cTn id="53" presetID="10" presetClass="entr" presetSubtype="0" accel="50000" decel="5000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 to="" calcmode="lin" valueType="num">
                                      <p:cBhvr>
                                        <p:cTn id="55" dur="750" decel="100000" fill="hold">
                                          <p:stCondLst>
                                            <p:cond delay="0"/>
                                          </p:stCondLst>
                                        </p:cTn>
                                        <p:tgtEl>
                                          <p:spTgt spid="36"/>
                                        </p:tgtEl>
                                        <p:attrNameLst>
                                          <p:attrName>ppt_x</p:attrName>
                                        </p:attrNameLst>
                                      </p:cBhvr>
                                      <p:tavLst>
                                        <p:tav tm="0" fmla="$">
                                          <p:val>
                                            <p:strVal val="ppt_x-ppt_w/2"/>
                                          </p:val>
                                        </p:tav>
                                        <p:tav tm="100000" fmla="$">
                                          <p:val>
                                            <p:strVal val="#ppt_x"/>
                                          </p:val>
                                        </p:tav>
                                      </p:tavLst>
                                    </p:anim>
                                    <p:anim to="" calcmode="lin" valueType="num">
                                      <p:cBhvr>
                                        <p:cTn id="56" dur="750" decel="100000" fill="hold">
                                          <p:stCondLst>
                                            <p:cond delay="0"/>
                                          </p:stCondLst>
                                        </p:cTn>
                                        <p:tgtEl>
                                          <p:spTgt spid="36"/>
                                        </p:tgtEl>
                                        <p:attrNameLst>
                                          <p:attrName>ppt_y</p:attrName>
                                        </p:attrNameLst>
                                      </p:cBhvr>
                                      <p:tavLst>
                                        <p:tav tm="0" fmla="$">
                                          <p:val>
                                            <p:strVal val="ppt_y-ppt_h/2"/>
                                          </p:val>
                                        </p:tav>
                                        <p:tav tm="100000" fmla="$">
                                          <p:val>
                                            <p:strVal val="#ppt_y"/>
                                          </p:val>
                                        </p:tav>
                                      </p:tavLst>
                                    </p:anim>
                                    <p:animScale>
                                      <p:cBhvr>
                                        <p:cTn id="57" dur="750" decel="100000" fill="hold">
                                          <p:stCondLst>
                                            <p:cond delay="0"/>
                                          </p:stCondLst>
                                        </p:cTn>
                                        <p:tgtEl>
                                          <p:spTgt spid="36"/>
                                        </p:tgtEl>
                                      </p:cBhvr>
                                      <p:from x="0" y="0"/>
                                      <p:to x="100000" y="100000"/>
                                    </p:animScale>
                                    <p:anim from="0" to="1" calcmode="lin" valueType="num">
                                      <p:cBhvr>
                                        <p:cTn id="58" dur="150" fill="hold">
                                          <p:stCondLst>
                                            <p:cond delay="0"/>
                                          </p:stCondLst>
                                        </p:cTn>
                                        <p:tgtEl>
                                          <p:spTgt spid="36"/>
                                        </p:tgtEl>
                                        <p:attrNameLst>
                                          <p:attrName>style.opacity</p:attrName>
                                        </p:attrNameLst>
                                      </p:cBhvr>
                                    </p:anim>
                                  </p:childTnLst>
                                </p:cTn>
                              </p:par>
                              <p:par>
                                <p:cTn id="59" presetID="10" presetClass="entr" presetSubtype="0" decel="100000" fill="hold" grpId="0" nodeType="withEffect">
                                  <p:stCondLst>
                                    <p:cond delay="0"/>
                                  </p:stCondLst>
                                  <p:childTnLst>
                                    <p:set>
                                      <p:cBhvr>
                                        <p:cTn id="60" dur="1" fill="hold">
                                          <p:stCondLst>
                                            <p:cond delay="0"/>
                                          </p:stCondLst>
                                        </p:cTn>
                                        <p:tgtEl>
                                          <p:spTgt spid="38"/>
                                        </p:tgtEl>
                                        <p:attrNameLst>
                                          <p:attrName>style.visibility</p:attrName>
                                        </p:attrNameLst>
                                      </p:cBhvr>
                                      <p:to>
                                        <p:strVal val="visible"/>
                                      </p:to>
                                    </p:set>
                                    <p:anim from="0" to="1" calcmode="lin" valueType="num">
                                      <p:cBhvr>
                                        <p:cTn id="61" dur="1000" fill="hold">
                                          <p:stCondLst>
                                            <p:cond delay="0"/>
                                          </p:stCondLst>
                                        </p:cTn>
                                        <p:tgtEl>
                                          <p:spTgt spid="38"/>
                                        </p:tgtEl>
                                        <p:attrNameLst>
                                          <p:attrName>style.opacity</p:attrName>
                                        </p:attrNameLst>
                                      </p:cBhvr>
                                    </p:anim>
                                    <p:anim to="" calcmode="lin" valueType="num">
                                      <p:cBhvr>
                                        <p:cTn id="62" dur="1000" fill="hold">
                                          <p:stCondLst>
                                            <p:cond delay="0"/>
                                          </p:stCondLst>
                                        </p:cTn>
                                        <p:tgtEl>
                                          <p:spTgt spid="38"/>
                                        </p:tgtEl>
                                        <p:attrNameLst>
                                          <p:attrName>ppt_x</p:attrName>
                                        </p:attrNameLst>
                                      </p:cBhvr>
                                      <p:tavLst>
                                        <p:tav tm="0" fmla="$">
                                          <p:val>
                                            <p:strVal val="#ppt_x-.05"/>
                                          </p:val>
                                        </p:tav>
                                        <p:tav tm="100000" fmla="$">
                                          <p:val>
                                            <p:strVal val="#ppt_x"/>
                                          </p:val>
                                        </p:tav>
                                      </p:tavLst>
                                    </p:anim>
                                  </p:childTnLst>
                                </p:cTn>
                              </p:par>
                              <p:par>
                                <p:cTn id="63" presetID="10" presetClass="entr" presetSubtype="0" accel="50000" decel="5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to="" calcmode="lin" valueType="num">
                                      <p:cBhvr>
                                        <p:cTn id="65" dur="750" decel="100000" fill="hold">
                                          <p:stCondLst>
                                            <p:cond delay="0"/>
                                          </p:stCondLst>
                                        </p:cTn>
                                        <p:tgtEl>
                                          <p:spTgt spid="37"/>
                                        </p:tgtEl>
                                        <p:attrNameLst>
                                          <p:attrName>ppt_x</p:attrName>
                                        </p:attrNameLst>
                                      </p:cBhvr>
                                      <p:tavLst>
                                        <p:tav tm="0" fmla="$">
                                          <p:val>
                                            <p:strVal val="ppt_x-ppt_w/2"/>
                                          </p:val>
                                        </p:tav>
                                        <p:tav tm="100000" fmla="$">
                                          <p:val>
                                            <p:strVal val="#ppt_x"/>
                                          </p:val>
                                        </p:tav>
                                      </p:tavLst>
                                    </p:anim>
                                    <p:anim to="" calcmode="lin" valueType="num">
                                      <p:cBhvr>
                                        <p:cTn id="66" dur="750" decel="100000" fill="hold">
                                          <p:stCondLst>
                                            <p:cond delay="0"/>
                                          </p:stCondLst>
                                        </p:cTn>
                                        <p:tgtEl>
                                          <p:spTgt spid="37"/>
                                        </p:tgtEl>
                                        <p:attrNameLst>
                                          <p:attrName>ppt_y</p:attrName>
                                        </p:attrNameLst>
                                      </p:cBhvr>
                                      <p:tavLst>
                                        <p:tav tm="0" fmla="$">
                                          <p:val>
                                            <p:strVal val="ppt_y-ppt_h/2"/>
                                          </p:val>
                                        </p:tav>
                                        <p:tav tm="100000" fmla="$">
                                          <p:val>
                                            <p:strVal val="#ppt_y"/>
                                          </p:val>
                                        </p:tav>
                                      </p:tavLst>
                                    </p:anim>
                                    <p:animScale>
                                      <p:cBhvr>
                                        <p:cTn id="67" dur="750" decel="100000" fill="hold">
                                          <p:stCondLst>
                                            <p:cond delay="0"/>
                                          </p:stCondLst>
                                        </p:cTn>
                                        <p:tgtEl>
                                          <p:spTgt spid="37"/>
                                        </p:tgtEl>
                                      </p:cBhvr>
                                      <p:from x="0" y="0"/>
                                      <p:to x="100000" y="100000"/>
                                    </p:animScale>
                                    <p:anim from="0" to="1" calcmode="lin" valueType="num">
                                      <p:cBhvr>
                                        <p:cTn id="68" dur="150" fill="hold">
                                          <p:stCondLst>
                                            <p:cond delay="0"/>
                                          </p:stCondLst>
                                        </p:cTn>
                                        <p:tgtEl>
                                          <p:spTgt spid="37"/>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1" grpId="0"/>
      <p:bldP spid="31" grpId="1"/>
      <p:bldP spid="32" grpId="0" animBg="1"/>
      <p:bldP spid="32" grpId="1" animBg="1"/>
      <p:bldP spid="33" grpId="0"/>
      <p:bldP spid="33" grpId="1"/>
      <p:bldP spid="34" grpId="0" animBg="1"/>
      <p:bldP spid="35" grpId="0"/>
      <p:bldP spid="36" grpId="0" animBg="1"/>
      <p:bldP spid="38" grpId="0"/>
      <p:bldP spid="2" grpId="0"/>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8E09BEA-4BF0-E1BE-FF2D-D584854245D6}"/>
              </a:ext>
            </a:extLst>
          </p:cNvPr>
          <p:cNvGrpSpPr/>
          <p:nvPr/>
        </p:nvGrpSpPr>
        <p:grpSpPr>
          <a:xfrm>
            <a:off x="11133749" y="187210"/>
            <a:ext cx="810076" cy="304322"/>
            <a:chOff x="4879929" y="-887895"/>
            <a:chExt cx="810076" cy="304322"/>
          </a:xfrm>
        </p:grpSpPr>
        <p:sp>
          <p:nvSpPr>
            <p:cNvPr id="3" name="Rectangle: Top Corners Rounded 2">
              <a:extLst>
                <a:ext uri="{FF2B5EF4-FFF2-40B4-BE49-F238E27FC236}">
                  <a16:creationId xmlns:a16="http://schemas.microsoft.com/office/drawing/2014/main" id="{DFFA5508-319E-4005-3154-64CBC8B0B416}"/>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58E3C0BF-559C-6CB2-9B60-BC263BC2903E}"/>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DEEA0DB-D320-A27C-2793-14A5A4AE9326}"/>
                </a:ext>
              </a:extLst>
            </p:cNvPr>
            <p:cNvSpPr txBox="1"/>
            <p:nvPr/>
          </p:nvSpPr>
          <p:spPr>
            <a:xfrm>
              <a:off x="4919942" y="-880711"/>
              <a:ext cx="405038" cy="276999"/>
            </a:xfrm>
            <a:prstGeom prst="rect">
              <a:avLst/>
            </a:prstGeom>
            <a:noFill/>
          </p:spPr>
          <p:txBody>
            <a:bodyPr wrap="square" rtlCol="0">
              <a:spAutoFit/>
            </a:bodyPr>
            <a:lstStyle/>
            <a:p>
              <a:r>
                <a:rPr lang="en-US" sz="1200">
                  <a:latin typeface="Inter 18pt Black" panose="02000503000000020004" pitchFamily="2" charset="0"/>
                  <a:ea typeface="Inter 18pt Black" panose="02000503000000020004" pitchFamily="2" charset="0"/>
                </a:rPr>
                <a:t>05</a:t>
              </a:r>
            </a:p>
          </p:txBody>
        </p:sp>
        <p:sp>
          <p:nvSpPr>
            <p:cNvPr id="6" name="TextBox 5">
              <a:extLst>
                <a:ext uri="{FF2B5EF4-FFF2-40B4-BE49-F238E27FC236}">
                  <a16:creationId xmlns:a16="http://schemas.microsoft.com/office/drawing/2014/main" id="{DA381651-180D-E61F-9879-67036E9F7A29}"/>
                </a:ext>
              </a:extLst>
            </p:cNvPr>
            <p:cNvSpPr txBox="1"/>
            <p:nvPr/>
          </p:nvSpPr>
          <p:spPr>
            <a:xfrm>
              <a:off x="5275557" y="-874234"/>
              <a:ext cx="386160" cy="276999"/>
            </a:xfrm>
            <a:prstGeom prst="rect">
              <a:avLst/>
            </a:prstGeom>
            <a:noFill/>
          </p:spPr>
          <p:txBody>
            <a:bodyPr wrap="square" rtlCol="0">
              <a:spAutoFit/>
            </a:bodyPr>
            <a:lstStyle/>
            <a:p>
              <a:r>
                <a:rPr lang="en-US" sz="120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rPr>
                <a:t>15</a:t>
              </a:r>
            </a:p>
          </p:txBody>
        </p:sp>
      </p:grpSp>
      <p:cxnSp>
        <p:nvCxnSpPr>
          <p:cNvPr id="15" name="Straight Connector 14">
            <a:extLst>
              <a:ext uri="{FF2B5EF4-FFF2-40B4-BE49-F238E27FC236}">
                <a16:creationId xmlns:a16="http://schemas.microsoft.com/office/drawing/2014/main" id="{9B1BE2CE-51BA-BB6C-3F9A-7CA1D77F4AAE}"/>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4506D17-E2BB-4A3F-EB0F-CF01D7CA6184}"/>
              </a:ext>
            </a:extLst>
          </p:cNvPr>
          <p:cNvSpPr txBox="1"/>
          <p:nvPr/>
        </p:nvSpPr>
        <p:spPr>
          <a:xfrm>
            <a:off x="661877"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Introduction</a:t>
            </a:r>
          </a:p>
        </p:txBody>
      </p:sp>
      <p:cxnSp>
        <p:nvCxnSpPr>
          <p:cNvPr id="17" name="Straight Connector 16">
            <a:extLst>
              <a:ext uri="{FF2B5EF4-FFF2-40B4-BE49-F238E27FC236}">
                <a16:creationId xmlns:a16="http://schemas.microsoft.com/office/drawing/2014/main" id="{7883758F-610B-24A4-8BB3-AD3D39E5B3D4}"/>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6EBE187-6512-A377-E541-62B31474FADA}"/>
              </a:ext>
            </a:extLst>
          </p:cNvPr>
          <p:cNvSpPr txBox="1"/>
          <p:nvPr/>
        </p:nvSpPr>
        <p:spPr>
          <a:xfrm>
            <a:off x="2984814" y="6579238"/>
            <a:ext cx="1463723"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Literature review</a:t>
            </a:r>
          </a:p>
        </p:txBody>
      </p:sp>
      <p:cxnSp>
        <p:nvCxnSpPr>
          <p:cNvPr id="19" name="Straight Connector 18">
            <a:extLst>
              <a:ext uri="{FF2B5EF4-FFF2-40B4-BE49-F238E27FC236}">
                <a16:creationId xmlns:a16="http://schemas.microsoft.com/office/drawing/2014/main" id="{436E938C-B588-3B92-B7AC-749545C7BD91}"/>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33E7E81A-8541-27B4-9809-4073314D5F22}"/>
              </a:ext>
            </a:extLst>
          </p:cNvPr>
          <p:cNvSpPr txBox="1"/>
          <p:nvPr/>
        </p:nvSpPr>
        <p:spPr>
          <a:xfrm>
            <a:off x="5615465" y="6579238"/>
            <a:ext cx="1276131" cy="261610"/>
          </a:xfrm>
          <a:prstGeom prst="rect">
            <a:avLst/>
          </a:prstGeom>
          <a:noFill/>
        </p:spPr>
        <p:txBody>
          <a:bodyPr wrap="square" rtlCol="0">
            <a:spAutoFit/>
          </a:bodyPr>
          <a:lstStyle/>
          <a:p>
            <a:pPr algn="ctr"/>
            <a:r>
              <a:rPr lang="en-US" sz="1100">
                <a:solidFill>
                  <a:srgbClr val="085878"/>
                </a:solidFill>
                <a:latin typeface="Inter 18pt Black" panose="02000503000000020004" pitchFamily="2" charset="0"/>
                <a:ea typeface="Inter 18pt Black" panose="02000503000000020004" pitchFamily="2" charset="0"/>
              </a:rPr>
              <a:t>Methodology</a:t>
            </a:r>
          </a:p>
        </p:txBody>
      </p:sp>
      <p:cxnSp>
        <p:nvCxnSpPr>
          <p:cNvPr id="21" name="Straight Connector 20">
            <a:extLst>
              <a:ext uri="{FF2B5EF4-FFF2-40B4-BE49-F238E27FC236}">
                <a16:creationId xmlns:a16="http://schemas.microsoft.com/office/drawing/2014/main" id="{06882980-F68F-69AF-8DD5-16DA13E20142}"/>
              </a:ext>
            </a:extLst>
          </p:cNvPr>
          <p:cNvCxnSpPr>
            <a:cxnSpLocks/>
            <a:endCxn id="22" idx="1"/>
          </p:cNvCxnSpPr>
          <p:nvPr/>
        </p:nvCxnSpPr>
        <p:spPr>
          <a:xfrm>
            <a:off x="6763102" y="6710043"/>
            <a:ext cx="1401856"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06F2B9E8-E396-CDFF-F8FE-32F17DEC2A87}"/>
              </a:ext>
            </a:extLst>
          </p:cNvPr>
          <p:cNvSpPr txBox="1"/>
          <p:nvPr/>
        </p:nvSpPr>
        <p:spPr>
          <a:xfrm>
            <a:off x="8164958"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Results</a:t>
            </a:r>
          </a:p>
        </p:txBody>
      </p:sp>
      <p:cxnSp>
        <p:nvCxnSpPr>
          <p:cNvPr id="23" name="Straight Connector 22">
            <a:extLst>
              <a:ext uri="{FF2B5EF4-FFF2-40B4-BE49-F238E27FC236}">
                <a16:creationId xmlns:a16="http://schemas.microsoft.com/office/drawing/2014/main" id="{880C3405-577B-5219-FE05-1EE43DC13238}"/>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B6F0F9FA-0554-E59E-DD6A-4CABA4F5EFA8}"/>
              </a:ext>
            </a:extLst>
          </p:cNvPr>
          <p:cNvSpPr txBox="1"/>
          <p:nvPr/>
        </p:nvSpPr>
        <p:spPr>
          <a:xfrm>
            <a:off x="10665984"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Conclusion</a:t>
            </a:r>
          </a:p>
        </p:txBody>
      </p:sp>
      <p:cxnSp>
        <p:nvCxnSpPr>
          <p:cNvPr id="25" name="Straight Connector 24">
            <a:extLst>
              <a:ext uri="{FF2B5EF4-FFF2-40B4-BE49-F238E27FC236}">
                <a16:creationId xmlns:a16="http://schemas.microsoft.com/office/drawing/2014/main" id="{3E87EC43-3865-EE0C-8836-E41468B0FCFE}"/>
              </a:ext>
            </a:extLst>
          </p:cNvPr>
          <p:cNvCxnSpPr>
            <a:cxnSpLocks/>
          </p:cNvCxnSpPr>
          <p:nvPr/>
        </p:nvCxnSpPr>
        <p:spPr>
          <a:xfrm>
            <a:off x="11647802"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44A942C-5677-9280-B3A5-317C53846932}"/>
              </a:ext>
            </a:extLst>
          </p:cNvPr>
          <p:cNvSpPr txBox="1"/>
          <p:nvPr/>
        </p:nvSpPr>
        <p:spPr>
          <a:xfrm>
            <a:off x="1422732" y="53326"/>
            <a:ext cx="7543589" cy="707886"/>
          </a:xfrm>
          <a:prstGeom prst="rect">
            <a:avLst/>
          </a:prstGeom>
          <a:noFill/>
        </p:spPr>
        <p:txBody>
          <a:bodyPr wrap="square">
            <a:spAutoFit/>
          </a:bodyPr>
          <a:lstStyle/>
          <a:p>
            <a:r>
              <a:rPr lang="en-US" sz="4000" dirty="0">
                <a:solidFill>
                  <a:srgbClr val="085878"/>
                </a:solidFill>
                <a:latin typeface="#9Slide03 Talling" panose="02040603050506020204" pitchFamily="18" charset="0"/>
                <a:cs typeface="#9Slide03 Prompt Black" panose="00000A00000000000000" pitchFamily="2" charset="-34"/>
              </a:rPr>
              <a:t>3. METHODOLOGY</a:t>
            </a:r>
          </a:p>
        </p:txBody>
      </p:sp>
      <p:sp>
        <p:nvSpPr>
          <p:cNvPr id="29" name="Rectangle: Rounded Corners 28">
            <a:extLst>
              <a:ext uri="{FF2B5EF4-FFF2-40B4-BE49-F238E27FC236}">
                <a16:creationId xmlns:a16="http://schemas.microsoft.com/office/drawing/2014/main" id="{CDCBDC78-FD4F-133E-5B3D-507FE57A6EB5}"/>
              </a:ext>
            </a:extLst>
          </p:cNvPr>
          <p:cNvSpPr/>
          <p:nvPr/>
        </p:nvSpPr>
        <p:spPr>
          <a:xfrm>
            <a:off x="585989" y="1596274"/>
            <a:ext cx="5102929" cy="2877531"/>
          </a:xfrm>
          <a:prstGeom prst="roundRect">
            <a:avLst>
              <a:gd name="adj" fmla="val 5881"/>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9DDCD574-5F2F-DE4F-131D-7EF9E196C45A}"/>
              </a:ext>
            </a:extLst>
          </p:cNvPr>
          <p:cNvSpPr txBox="1"/>
          <p:nvPr/>
        </p:nvSpPr>
        <p:spPr>
          <a:xfrm>
            <a:off x="752398" y="1728273"/>
            <a:ext cx="4819919" cy="2655920"/>
          </a:xfrm>
          <a:prstGeom prst="rect">
            <a:avLst/>
          </a:prstGeom>
          <a:noFill/>
        </p:spPr>
        <p:txBody>
          <a:bodyPr wrap="square" rtlCol="0">
            <a:spAutoFit/>
          </a:bodyPr>
          <a:lstStyle/>
          <a:p>
            <a:pPr algn="just">
              <a:lnSpc>
                <a:spcPct val="120000"/>
              </a:lnSpc>
            </a:pPr>
            <a:r>
              <a:rPr lang="en-US" sz="1400" b="1" dirty="0">
                <a:latin typeface="Inter 18pt" panose="02000503000000020004" pitchFamily="2" charset="0"/>
                <a:ea typeface="Inter 18pt" panose="02000503000000020004" pitchFamily="2" charset="0"/>
              </a:rPr>
              <a:t>Data:</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Firm-level accounting data: </a:t>
            </a:r>
            <a:r>
              <a:rPr lang="en-US" sz="1400" dirty="0" err="1">
                <a:latin typeface="Inter 18pt" panose="02000503000000020004" pitchFamily="2" charset="0"/>
                <a:ea typeface="Inter 18pt" panose="02000503000000020004" pitchFamily="2" charset="0"/>
              </a:rPr>
              <a:t>Compustat</a:t>
            </a:r>
            <a:r>
              <a:rPr lang="en-US" sz="1400" dirty="0">
                <a:latin typeface="Inter 18pt" panose="02000503000000020004" pitchFamily="2" charset="0"/>
                <a:ea typeface="Inter 18pt" panose="02000503000000020004" pitchFamily="2" charset="0"/>
              </a:rPr>
              <a:t> US and </a:t>
            </a:r>
            <a:r>
              <a:rPr lang="en-US" sz="1400" dirty="0" err="1">
                <a:latin typeface="Inter 18pt" panose="02000503000000020004" pitchFamily="2" charset="0"/>
                <a:ea typeface="Inter 18pt" panose="02000503000000020004" pitchFamily="2" charset="0"/>
              </a:rPr>
              <a:t>Compustat</a:t>
            </a:r>
            <a:r>
              <a:rPr lang="en-US" sz="1400" dirty="0">
                <a:latin typeface="Inter 18pt" panose="02000503000000020004" pitchFamily="2" charset="0"/>
                <a:ea typeface="Inter 18pt" panose="02000503000000020004" pitchFamily="2" charset="0"/>
              </a:rPr>
              <a:t> Global.</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Firm-level climate change: developed by Sautner et al. (2023)</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Environmental policy stringency: OECD Data Explorer</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Financial constraints: applied White-Wu Index (WWI)</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Macro-control variable: World Bank’s World Development Indicators and World Bank Worldwide Governance Indicators</a:t>
            </a:r>
          </a:p>
        </p:txBody>
      </p:sp>
      <p:sp>
        <p:nvSpPr>
          <p:cNvPr id="31" name="TextBox 30">
            <a:extLst>
              <a:ext uri="{FF2B5EF4-FFF2-40B4-BE49-F238E27FC236}">
                <a16:creationId xmlns:a16="http://schemas.microsoft.com/office/drawing/2014/main" id="{B48B49FF-932A-41D0-C1A1-9F7EDE2C2305}"/>
              </a:ext>
            </a:extLst>
          </p:cNvPr>
          <p:cNvSpPr txBox="1"/>
          <p:nvPr/>
        </p:nvSpPr>
        <p:spPr>
          <a:xfrm>
            <a:off x="752398" y="4621197"/>
            <a:ext cx="4819919" cy="846194"/>
          </a:xfrm>
          <a:prstGeom prst="rect">
            <a:avLst/>
          </a:prstGeom>
          <a:noFill/>
        </p:spPr>
        <p:txBody>
          <a:bodyPr wrap="square" rtlCol="0">
            <a:spAutoFit/>
          </a:bodyPr>
          <a:lstStyle/>
          <a:p>
            <a:pPr algn="just">
              <a:lnSpc>
                <a:spcPct val="120000"/>
              </a:lnSpc>
            </a:pPr>
            <a:r>
              <a:rPr lang="en-US" sz="1400" b="1">
                <a:latin typeface="Inter 18pt" panose="02000503000000020004" pitchFamily="2" charset="0"/>
                <a:ea typeface="Inter 18pt" panose="02000503000000020004" pitchFamily="2" charset="0"/>
              </a:rPr>
              <a:t>Sample:</a:t>
            </a:r>
          </a:p>
          <a:p>
            <a:pPr marL="285750" indent="-285750" algn="just">
              <a:lnSpc>
                <a:spcPct val="120000"/>
              </a:lnSpc>
              <a:buFont typeface="Arial" panose="020B0604020202020204" pitchFamily="34" charset="0"/>
              <a:buChar char="•"/>
            </a:pPr>
            <a:r>
              <a:rPr lang="en-US" sz="1400">
                <a:latin typeface="Inter 18pt" panose="02000503000000020004" pitchFamily="2" charset="0"/>
                <a:ea typeface="Inter 18pt" panose="02000503000000020004" pitchFamily="2" charset="0"/>
              </a:rPr>
              <a:t>31,766 observations over the period 2002-2019</a:t>
            </a:r>
          </a:p>
          <a:p>
            <a:pPr marL="285750" indent="-285750" algn="just">
              <a:lnSpc>
                <a:spcPct val="120000"/>
              </a:lnSpc>
              <a:buFont typeface="Arial" panose="020B0604020202020204" pitchFamily="34" charset="0"/>
              <a:buChar char="•"/>
            </a:pPr>
            <a:r>
              <a:rPr lang="en-US" sz="1400">
                <a:latin typeface="Inter 18pt" panose="02000503000000020004" pitchFamily="2" charset="0"/>
                <a:ea typeface="Inter 18pt" panose="02000503000000020004" pitchFamily="2" charset="0"/>
              </a:rPr>
              <a:t>4,787 unique firms worldwide across 49 countries</a:t>
            </a:r>
          </a:p>
        </p:txBody>
      </p:sp>
      <p:sp>
        <p:nvSpPr>
          <p:cNvPr id="32" name="Rectangle: Rounded Corners 31">
            <a:extLst>
              <a:ext uri="{FF2B5EF4-FFF2-40B4-BE49-F238E27FC236}">
                <a16:creationId xmlns:a16="http://schemas.microsoft.com/office/drawing/2014/main" id="{0D82A911-4E4D-1F25-28B6-07B42B08CE71}"/>
              </a:ext>
            </a:extLst>
          </p:cNvPr>
          <p:cNvSpPr/>
          <p:nvPr/>
        </p:nvSpPr>
        <p:spPr>
          <a:xfrm>
            <a:off x="6290336" y="1596274"/>
            <a:ext cx="5432121" cy="3693743"/>
          </a:xfrm>
          <a:prstGeom prst="roundRect">
            <a:avLst>
              <a:gd name="adj" fmla="val 3887"/>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19C9C7CC-7057-A2F2-5DB2-369154EC519F}"/>
              </a:ext>
            </a:extLst>
          </p:cNvPr>
          <p:cNvSpPr txBox="1"/>
          <p:nvPr/>
        </p:nvSpPr>
        <p:spPr>
          <a:xfrm>
            <a:off x="6469315" y="1727386"/>
            <a:ext cx="5060062" cy="3431517"/>
          </a:xfrm>
          <a:prstGeom prst="rect">
            <a:avLst/>
          </a:prstGeom>
          <a:noFill/>
        </p:spPr>
        <p:txBody>
          <a:bodyPr wrap="square" rtlCol="0">
            <a:spAutoFit/>
          </a:bodyPr>
          <a:lstStyle/>
          <a:p>
            <a:pPr algn="just">
              <a:lnSpc>
                <a:spcPct val="120000"/>
              </a:lnSpc>
            </a:pPr>
            <a:r>
              <a:rPr lang="en-US" sz="1400" b="1" dirty="0">
                <a:latin typeface="Inter 18pt" panose="02000503000000020004" pitchFamily="2" charset="0"/>
                <a:ea typeface="Inter 18pt" panose="02000503000000020004" pitchFamily="2" charset="0"/>
              </a:rPr>
              <a:t>Empirical approach:</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Identify Speed of Adjustment using Deviation from actual Cash following </a:t>
            </a:r>
            <a:r>
              <a:rPr lang="en-US" sz="1400" b="1" dirty="0">
                <a:latin typeface="Inter 18pt" panose="02000503000000020004" pitchFamily="2" charset="0"/>
                <a:ea typeface="Inter 18pt" panose="02000503000000020004" pitchFamily="2" charset="0"/>
              </a:rPr>
              <a:t>Partial Adjustment model</a:t>
            </a:r>
            <a:r>
              <a:rPr lang="en-US" sz="1400" dirty="0">
                <a:latin typeface="Inter 18pt" panose="02000503000000020004" pitchFamily="2" charset="0"/>
                <a:ea typeface="Inter 18pt" panose="02000503000000020004" pitchFamily="2" charset="0"/>
              </a:rPr>
              <a:t>.</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Explore the relationship between Climate change and Cash holdings adjustment speeds by Fixed Effects OLS.</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Employ </a:t>
            </a:r>
            <a:r>
              <a:rPr lang="en-US" sz="1400" b="1" dirty="0">
                <a:latin typeface="Inter 18pt" panose="02000503000000020004" pitchFamily="2" charset="0"/>
                <a:ea typeface="Inter 18pt" panose="02000503000000020004" pitchFamily="2" charset="0"/>
              </a:rPr>
              <a:t>System GMM, PSM</a:t>
            </a:r>
            <a:r>
              <a:rPr lang="en-US" sz="1400" dirty="0">
                <a:latin typeface="Inter 18pt" panose="02000503000000020004" pitchFamily="2" charset="0"/>
                <a:ea typeface="Inter 18pt" panose="02000503000000020004" pitchFamily="2" charset="0"/>
              </a:rPr>
              <a:t> estimation for endogeneity concerns.</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Obtain </a:t>
            </a:r>
            <a:r>
              <a:rPr lang="en-US" sz="1400" b="1" dirty="0">
                <a:latin typeface="Inter 18pt" panose="02000503000000020004" pitchFamily="2" charset="0"/>
                <a:ea typeface="Inter 18pt" panose="02000503000000020004" pitchFamily="2" charset="0"/>
              </a:rPr>
              <a:t>Alternative measures </a:t>
            </a:r>
            <a:r>
              <a:rPr lang="en-US" sz="1400" dirty="0">
                <a:latin typeface="Inter 18pt" panose="02000503000000020004" pitchFamily="2" charset="0"/>
                <a:ea typeface="Inter 18pt" panose="02000503000000020004" pitchFamily="2" charset="0"/>
              </a:rPr>
              <a:t>and consider Overrepresentation for </a:t>
            </a:r>
            <a:r>
              <a:rPr lang="en-US" sz="1400" b="1" dirty="0">
                <a:latin typeface="Inter 18pt" panose="02000503000000020004" pitchFamily="2" charset="0"/>
                <a:ea typeface="Inter 18pt" panose="02000503000000020004" pitchFamily="2" charset="0"/>
              </a:rPr>
              <a:t>Robustness checks</a:t>
            </a:r>
          </a:p>
          <a:p>
            <a:pPr marL="227013" indent="-227013" algn="just">
              <a:lnSpc>
                <a:spcPct val="120000"/>
              </a:lnSpc>
              <a:buFont typeface="Arial" panose="020B0604020202020204" pitchFamily="34" charset="0"/>
              <a:buChar char="•"/>
            </a:pPr>
            <a:r>
              <a:rPr lang="en-US" sz="1400" dirty="0">
                <a:latin typeface="Inter 18pt" panose="02000503000000020004" pitchFamily="2" charset="0"/>
                <a:ea typeface="Inter 18pt" panose="02000503000000020004" pitchFamily="2" charset="0"/>
              </a:rPr>
              <a:t>Demonstrating the intensified Cash holdings adjustment speed under financial and regulatory pressure: Cash holdings asymmetry, Environmental policy stringency, Financial constraints.</a:t>
            </a:r>
          </a:p>
        </p:txBody>
      </p:sp>
      <p:sp>
        <p:nvSpPr>
          <p:cNvPr id="34" name="Rectangle: Rounded Corners 33">
            <a:extLst>
              <a:ext uri="{FF2B5EF4-FFF2-40B4-BE49-F238E27FC236}">
                <a16:creationId xmlns:a16="http://schemas.microsoft.com/office/drawing/2014/main" id="{54DBE880-9373-2017-D6C9-92C534E64F1D}"/>
              </a:ext>
            </a:extLst>
          </p:cNvPr>
          <p:cNvSpPr/>
          <p:nvPr/>
        </p:nvSpPr>
        <p:spPr>
          <a:xfrm>
            <a:off x="593405" y="1607057"/>
            <a:ext cx="5274492" cy="4115687"/>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EC58BDF2-D2F8-F974-9119-FAA594467047}"/>
              </a:ext>
            </a:extLst>
          </p:cNvPr>
          <p:cNvSpPr txBox="1"/>
          <p:nvPr/>
        </p:nvSpPr>
        <p:spPr>
          <a:xfrm>
            <a:off x="759814" y="1739056"/>
            <a:ext cx="4819919" cy="587661"/>
          </a:xfrm>
          <a:prstGeom prst="rect">
            <a:avLst/>
          </a:prstGeom>
          <a:noFill/>
        </p:spPr>
        <p:txBody>
          <a:bodyPr wrap="square" rtlCol="0">
            <a:spAutoFit/>
          </a:bodyPr>
          <a:lstStyle/>
          <a:p>
            <a:pPr algn="just">
              <a:lnSpc>
                <a:spcPct val="120000"/>
              </a:lnSpc>
            </a:pPr>
            <a:r>
              <a:rPr lang="en-US" sz="1400" i="1" dirty="0">
                <a:latin typeface="Inter 18pt" panose="02000503000000020004" pitchFamily="2" charset="0"/>
                <a:ea typeface="Inter 18pt" panose="02000503000000020004" pitchFamily="2" charset="0"/>
              </a:rPr>
              <a:t>Follow Opler et al. (1999), we build the</a:t>
            </a:r>
            <a:r>
              <a:rPr lang="en-US" sz="1400" b="1" i="1" dirty="0">
                <a:latin typeface="Inter 18pt" panose="02000503000000020004" pitchFamily="2" charset="0"/>
                <a:ea typeface="Inter 18pt" panose="02000503000000020004" pitchFamily="2" charset="0"/>
              </a:rPr>
              <a:t> Static adjustment model</a:t>
            </a:r>
            <a:r>
              <a:rPr lang="en-US" sz="1400" i="1" dirty="0">
                <a:latin typeface="Inter 18pt" panose="02000503000000020004" pitchFamily="2" charset="0"/>
                <a:ea typeface="Inter 18pt" panose="02000503000000020004" pitchFamily="2" charset="0"/>
              </a:rPr>
              <a:t>: </a:t>
            </a:r>
          </a:p>
        </p:txBody>
      </p:sp>
      <p:pic>
        <p:nvPicPr>
          <p:cNvPr id="38" name="image5.png">
            <a:extLst>
              <a:ext uri="{FF2B5EF4-FFF2-40B4-BE49-F238E27FC236}">
                <a16:creationId xmlns:a16="http://schemas.microsoft.com/office/drawing/2014/main" id="{34C391F9-F566-A9C3-91D5-C970B47DBC1D}"/>
              </a:ext>
            </a:extLst>
          </p:cNvPr>
          <p:cNvPicPr/>
          <p:nvPr/>
        </p:nvPicPr>
        <p:blipFill>
          <a:blip r:embed="rId2"/>
          <a:srcRect/>
          <a:stretch>
            <a:fillRect/>
          </a:stretch>
        </p:blipFill>
        <p:spPr>
          <a:xfrm>
            <a:off x="759814" y="4578570"/>
            <a:ext cx="5003832" cy="996403"/>
          </a:xfrm>
          <a:prstGeom prst="rect">
            <a:avLst/>
          </a:prstGeom>
          <a:ln/>
        </p:spPr>
      </p:pic>
      <p:pic>
        <p:nvPicPr>
          <p:cNvPr id="39" name="image6.png">
            <a:extLst>
              <a:ext uri="{FF2B5EF4-FFF2-40B4-BE49-F238E27FC236}">
                <a16:creationId xmlns:a16="http://schemas.microsoft.com/office/drawing/2014/main" id="{A5C04904-B485-5A0C-7146-2C45E111E101}"/>
              </a:ext>
            </a:extLst>
          </p:cNvPr>
          <p:cNvPicPr/>
          <p:nvPr/>
        </p:nvPicPr>
        <p:blipFill>
          <a:blip r:embed="rId3"/>
          <a:srcRect/>
          <a:stretch>
            <a:fillRect/>
          </a:stretch>
        </p:blipFill>
        <p:spPr>
          <a:xfrm>
            <a:off x="851237" y="2416258"/>
            <a:ext cx="4893829" cy="1268871"/>
          </a:xfrm>
          <a:prstGeom prst="rect">
            <a:avLst/>
          </a:prstGeom>
          <a:ln/>
        </p:spPr>
      </p:pic>
      <p:sp>
        <p:nvSpPr>
          <p:cNvPr id="40" name="TextBox 39">
            <a:extLst>
              <a:ext uri="{FF2B5EF4-FFF2-40B4-BE49-F238E27FC236}">
                <a16:creationId xmlns:a16="http://schemas.microsoft.com/office/drawing/2014/main" id="{B7725760-23E3-7EE5-D310-6B81CF3986E2}"/>
              </a:ext>
            </a:extLst>
          </p:cNvPr>
          <p:cNvSpPr txBox="1"/>
          <p:nvPr/>
        </p:nvSpPr>
        <p:spPr>
          <a:xfrm>
            <a:off x="759814" y="3615938"/>
            <a:ext cx="4763408" cy="846194"/>
          </a:xfrm>
          <a:prstGeom prst="rect">
            <a:avLst/>
          </a:prstGeom>
          <a:noFill/>
        </p:spPr>
        <p:txBody>
          <a:bodyPr wrap="square" rtlCol="0">
            <a:spAutoFit/>
          </a:bodyPr>
          <a:lstStyle/>
          <a:p>
            <a:pPr algn="just">
              <a:lnSpc>
                <a:spcPct val="120000"/>
              </a:lnSpc>
            </a:pPr>
            <a:r>
              <a:rPr lang="en-US" sz="1400" i="1" dirty="0">
                <a:latin typeface="Inter 18pt" panose="02000503000000020004" pitchFamily="2" charset="0"/>
                <a:ea typeface="Inter 18pt" panose="02000503000000020004" pitchFamily="2" charset="0"/>
              </a:rPr>
              <a:t>Based on Lintner Model for Dividend policy, many researchers applied to develop the </a:t>
            </a:r>
            <a:r>
              <a:rPr lang="en-US" sz="1400" b="1" i="1" dirty="0">
                <a:latin typeface="Inter 18pt" panose="02000503000000020004" pitchFamily="2" charset="0"/>
                <a:ea typeface="Inter 18pt" panose="02000503000000020004" pitchFamily="2" charset="0"/>
              </a:rPr>
              <a:t>Dynamic partial adjustment model</a:t>
            </a:r>
            <a:r>
              <a:rPr lang="en-US" sz="1400" i="1" dirty="0">
                <a:latin typeface="Inter 18pt" panose="02000503000000020004" pitchFamily="2" charset="0"/>
                <a:ea typeface="Inter 18pt" panose="02000503000000020004" pitchFamily="2" charset="0"/>
              </a:rPr>
              <a:t>:</a:t>
            </a:r>
          </a:p>
        </p:txBody>
      </p:sp>
      <p:sp>
        <p:nvSpPr>
          <p:cNvPr id="41" name="Rectangle: Rounded Corners 40">
            <a:extLst>
              <a:ext uri="{FF2B5EF4-FFF2-40B4-BE49-F238E27FC236}">
                <a16:creationId xmlns:a16="http://schemas.microsoft.com/office/drawing/2014/main" id="{4F0B40EA-DD1E-6BDF-3DA3-933A615F9E6E}"/>
              </a:ext>
            </a:extLst>
          </p:cNvPr>
          <p:cNvSpPr/>
          <p:nvPr/>
        </p:nvSpPr>
        <p:spPr>
          <a:xfrm>
            <a:off x="6303093" y="1586920"/>
            <a:ext cx="5432121" cy="2497046"/>
          </a:xfrm>
          <a:prstGeom prst="roundRect">
            <a:avLst>
              <a:gd name="adj" fmla="val 3887"/>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image3.png">
            <a:extLst>
              <a:ext uri="{FF2B5EF4-FFF2-40B4-BE49-F238E27FC236}">
                <a16:creationId xmlns:a16="http://schemas.microsoft.com/office/drawing/2014/main" id="{A5B8ADE2-BE08-6D86-6E25-B81D3BBA20C6}"/>
              </a:ext>
            </a:extLst>
          </p:cNvPr>
          <p:cNvPicPr/>
          <p:nvPr/>
        </p:nvPicPr>
        <p:blipFill>
          <a:blip r:embed="rId4"/>
          <a:srcRect/>
          <a:stretch>
            <a:fillRect/>
          </a:stretch>
        </p:blipFill>
        <p:spPr>
          <a:xfrm>
            <a:off x="6664258" y="2661090"/>
            <a:ext cx="4670175" cy="1293677"/>
          </a:xfrm>
          <a:prstGeom prst="rect">
            <a:avLst/>
          </a:prstGeom>
          <a:ln/>
        </p:spPr>
      </p:pic>
      <p:sp>
        <p:nvSpPr>
          <p:cNvPr id="45" name="TextBox 44">
            <a:extLst>
              <a:ext uri="{FF2B5EF4-FFF2-40B4-BE49-F238E27FC236}">
                <a16:creationId xmlns:a16="http://schemas.microsoft.com/office/drawing/2014/main" id="{7BB899EB-B4B6-0DE9-941A-5863737C1DD9}"/>
              </a:ext>
            </a:extLst>
          </p:cNvPr>
          <p:cNvSpPr txBox="1"/>
          <p:nvPr/>
        </p:nvSpPr>
        <p:spPr>
          <a:xfrm>
            <a:off x="6589385" y="1731818"/>
            <a:ext cx="4819919" cy="846194"/>
          </a:xfrm>
          <a:prstGeom prst="rect">
            <a:avLst/>
          </a:prstGeom>
          <a:noFill/>
        </p:spPr>
        <p:txBody>
          <a:bodyPr wrap="square" rtlCol="0">
            <a:spAutoFit/>
          </a:bodyPr>
          <a:lstStyle/>
          <a:p>
            <a:pPr algn="just">
              <a:lnSpc>
                <a:spcPct val="120000"/>
              </a:lnSpc>
            </a:pPr>
            <a:r>
              <a:rPr lang="en-US" sz="1400" i="1" dirty="0">
                <a:latin typeface="Inter 18pt" panose="02000503000000020004" pitchFamily="2" charset="0"/>
                <a:ea typeface="Inter 18pt" panose="02000503000000020004" pitchFamily="2" charset="0"/>
              </a:rPr>
              <a:t>In line with </a:t>
            </a:r>
            <a:r>
              <a:rPr lang="en-US" sz="1400" i="1" dirty="0" err="1">
                <a:latin typeface="Inter 18pt" panose="02000503000000020004" pitchFamily="2" charset="0"/>
                <a:ea typeface="Inter 18pt" panose="02000503000000020004" pitchFamily="2" charset="0"/>
              </a:rPr>
              <a:t>Ozkan</a:t>
            </a:r>
            <a:r>
              <a:rPr lang="en-US" sz="1400" i="1" dirty="0">
                <a:latin typeface="Inter 18pt" panose="02000503000000020004" pitchFamily="2" charset="0"/>
                <a:ea typeface="Inter 18pt" panose="02000503000000020004" pitchFamily="2" charset="0"/>
              </a:rPr>
              <a:t> and </a:t>
            </a:r>
            <a:r>
              <a:rPr lang="en-US" sz="1400" i="1" dirty="0" err="1">
                <a:latin typeface="Inter 18pt" panose="02000503000000020004" pitchFamily="2" charset="0"/>
                <a:ea typeface="Inter 18pt" panose="02000503000000020004" pitchFamily="2" charset="0"/>
              </a:rPr>
              <a:t>Ozkan</a:t>
            </a:r>
            <a:r>
              <a:rPr lang="en-US" sz="1400" i="1" dirty="0">
                <a:latin typeface="Inter 18pt" panose="02000503000000020004" pitchFamily="2" charset="0"/>
                <a:ea typeface="Inter 18pt" panose="02000503000000020004" pitchFamily="2" charset="0"/>
              </a:rPr>
              <a:t> (2004), among others, we examine </a:t>
            </a:r>
            <a:r>
              <a:rPr lang="en-US" sz="1400" b="1" i="1" dirty="0">
                <a:latin typeface="Inter 18pt" panose="02000503000000020004" pitchFamily="2" charset="0"/>
                <a:ea typeface="Inter 18pt" panose="02000503000000020004" pitchFamily="2" charset="0"/>
              </a:rPr>
              <a:t>Climate change and Cash holdings adjustment speeds</a:t>
            </a:r>
            <a:r>
              <a:rPr lang="en-US" sz="1400" i="1" dirty="0">
                <a:latin typeface="Inter 18pt" panose="02000503000000020004" pitchFamily="2" charset="0"/>
                <a:ea typeface="Inter 18pt" panose="02000503000000020004" pitchFamily="2" charset="0"/>
              </a:rPr>
              <a:t> as follow:</a:t>
            </a:r>
          </a:p>
        </p:txBody>
      </p:sp>
      <p:pic>
        <p:nvPicPr>
          <p:cNvPr id="27" name="Picture 26">
            <a:extLst>
              <a:ext uri="{FF2B5EF4-FFF2-40B4-BE49-F238E27FC236}">
                <a16:creationId xmlns:a16="http://schemas.microsoft.com/office/drawing/2014/main" id="{C9934125-769B-EFB8-2106-3A11668680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sp>
        <p:nvSpPr>
          <p:cNvPr id="36" name="TextBox 35">
            <a:extLst>
              <a:ext uri="{FF2B5EF4-FFF2-40B4-BE49-F238E27FC236}">
                <a16:creationId xmlns:a16="http://schemas.microsoft.com/office/drawing/2014/main" id="{A2858430-87BB-3269-4E2E-6F2D1CBB28B9}"/>
              </a:ext>
            </a:extLst>
          </p:cNvPr>
          <p:cNvSpPr txBox="1"/>
          <p:nvPr/>
        </p:nvSpPr>
        <p:spPr>
          <a:xfrm>
            <a:off x="1550065" y="579171"/>
            <a:ext cx="3599786" cy="461665"/>
          </a:xfrm>
          <a:prstGeom prst="rect">
            <a:avLst/>
          </a:prstGeom>
          <a:noFill/>
        </p:spPr>
        <p:txBody>
          <a:bodyPr wrap="square">
            <a:spAutoFit/>
          </a:bodyPr>
          <a:lstStyle/>
          <a:p>
            <a:r>
              <a:rPr lang="en-US" sz="2400" dirty="0">
                <a:solidFill>
                  <a:srgbClr val="088093"/>
                </a:solidFill>
                <a:latin typeface="#9Slide03 Talling" panose="02040603050506020204" pitchFamily="18" charset="0"/>
                <a:cs typeface="#9Slide03 Prompt Black" panose="00000A00000000000000" pitchFamily="2" charset="-34"/>
              </a:rPr>
              <a:t>3. 1 DATA SELECTION &amp; BASELINE MODEL</a:t>
            </a:r>
          </a:p>
        </p:txBody>
      </p:sp>
    </p:spTree>
    <p:extLst>
      <p:ext uri="{BB962C8B-B14F-4D97-AF65-F5344CB8AC3E}">
        <p14:creationId xmlns:p14="http://schemas.microsoft.com/office/powerpoint/2010/main" val="1740627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from="0" to="1" calcmode="lin" valueType="num">
                                      <p:cBhvr>
                                        <p:cTn id="7" dur="500" fill="hold">
                                          <p:stCondLst>
                                            <p:cond delay="0"/>
                                          </p:stCondLst>
                                        </p:cTn>
                                        <p:tgtEl>
                                          <p:spTgt spid="44"/>
                                        </p:tgtEl>
                                        <p:attrNameLst>
                                          <p:attrName>style.opacity</p:attrName>
                                        </p:attrNameLst>
                                      </p:cBhvr>
                                    </p:anim>
                                    <p:anim to="" calcmode="lin" valueType="num">
                                      <p:cBhvr>
                                        <p:cTn id="8" dur="500" fill="hold">
                                          <p:stCondLst>
                                            <p:cond delay="0"/>
                                          </p:stCondLst>
                                        </p:cTn>
                                        <p:tgtEl>
                                          <p:spTgt spid="44"/>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from="0" to="1" calcmode="lin" valueType="num">
                                      <p:cBhvr>
                                        <p:cTn id="11" dur="500" fill="hold">
                                          <p:stCondLst>
                                            <p:cond delay="0"/>
                                          </p:stCondLst>
                                        </p:cTn>
                                        <p:tgtEl>
                                          <p:spTgt spid="36"/>
                                        </p:tgtEl>
                                        <p:attrNameLst>
                                          <p:attrName>style.opacity</p:attrName>
                                        </p:attrNameLst>
                                      </p:cBhvr>
                                    </p:anim>
                                    <p:anim to="" calcmode="lin" valueType="num">
                                      <p:cBhvr>
                                        <p:cTn id="12" dur="500" fill="hold">
                                          <p:stCondLst>
                                            <p:cond delay="0"/>
                                          </p:stCondLst>
                                        </p:cTn>
                                        <p:tgtEl>
                                          <p:spTgt spid="36"/>
                                        </p:tgtEl>
                                        <p:attrNameLst>
                                          <p:attrName>ppt_y</p:attrName>
                                        </p:attrNameLst>
                                      </p:cBhvr>
                                      <p:tavLst>
                                        <p:tav tm="0" fmla="$">
                                          <p:val>
                                            <p:strVal val="#ppt_y-.05"/>
                                          </p:val>
                                        </p:tav>
                                        <p:tav tm="100000" fmla="$">
                                          <p:val>
                                            <p:strVal val="#ppt_y"/>
                                          </p:val>
                                        </p:tav>
                                      </p:tavLst>
                                    </p:anim>
                                  </p:childTnLst>
                                </p:cTn>
                              </p:par>
                              <p:par>
                                <p:cTn id="13" presetID="10" presetClass="entr" presetSubtype="0" accel="50000" decel="5000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anim to="" calcmode="lin" valueType="num">
                                      <p:cBhvr>
                                        <p:cTn id="15" dur="750" decel="100000" fill="hold">
                                          <p:stCondLst>
                                            <p:cond delay="0"/>
                                          </p:stCondLst>
                                        </p:cTn>
                                        <p:tgtEl>
                                          <p:spTgt spid="29"/>
                                        </p:tgtEl>
                                        <p:attrNameLst>
                                          <p:attrName>ppt_x</p:attrName>
                                        </p:attrNameLst>
                                      </p:cBhvr>
                                      <p:tavLst>
                                        <p:tav tm="0" fmla="$">
                                          <p:val>
                                            <p:strVal val="ppt_x-ppt_w/2"/>
                                          </p:val>
                                        </p:tav>
                                        <p:tav tm="100000" fmla="$">
                                          <p:val>
                                            <p:strVal val="#ppt_x"/>
                                          </p:val>
                                        </p:tav>
                                      </p:tavLst>
                                    </p:anim>
                                    <p:anim to="" calcmode="lin" valueType="num">
                                      <p:cBhvr>
                                        <p:cTn id="16" dur="750" decel="100000" fill="hold">
                                          <p:stCondLst>
                                            <p:cond delay="0"/>
                                          </p:stCondLst>
                                        </p:cTn>
                                        <p:tgtEl>
                                          <p:spTgt spid="29"/>
                                        </p:tgtEl>
                                        <p:attrNameLst>
                                          <p:attrName>ppt_y</p:attrName>
                                        </p:attrNameLst>
                                      </p:cBhvr>
                                      <p:tavLst>
                                        <p:tav tm="0" fmla="$">
                                          <p:val>
                                            <p:strVal val="ppt_y-ppt_h/2"/>
                                          </p:val>
                                        </p:tav>
                                        <p:tav tm="100000" fmla="$">
                                          <p:val>
                                            <p:strVal val="#ppt_y"/>
                                          </p:val>
                                        </p:tav>
                                      </p:tavLst>
                                    </p:anim>
                                    <p:animScale>
                                      <p:cBhvr>
                                        <p:cTn id="17" dur="750" decel="100000" fill="hold">
                                          <p:stCondLst>
                                            <p:cond delay="0"/>
                                          </p:stCondLst>
                                        </p:cTn>
                                        <p:tgtEl>
                                          <p:spTgt spid="29"/>
                                        </p:tgtEl>
                                      </p:cBhvr>
                                      <p:from x="0" y="0"/>
                                      <p:to x="100000" y="100000"/>
                                    </p:animScale>
                                    <p:anim from="0" to="1" calcmode="lin" valueType="num">
                                      <p:cBhvr>
                                        <p:cTn id="18" dur="150" fill="hold">
                                          <p:stCondLst>
                                            <p:cond delay="0"/>
                                          </p:stCondLst>
                                        </p:cTn>
                                        <p:tgtEl>
                                          <p:spTgt spid="29"/>
                                        </p:tgtEl>
                                        <p:attrNameLst>
                                          <p:attrName>style.opacity</p:attrName>
                                        </p:attrNameLst>
                                      </p:cBhvr>
                                    </p:anim>
                                  </p:childTnLst>
                                </p:cTn>
                              </p:par>
                              <p:par>
                                <p:cTn id="19" presetID="10" presetClass="entr" presetSubtype="0" decel="10000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from="0" to="1" calcmode="lin" valueType="num">
                                      <p:cBhvr>
                                        <p:cTn id="21" dur="1000" fill="hold">
                                          <p:stCondLst>
                                            <p:cond delay="0"/>
                                          </p:stCondLst>
                                        </p:cTn>
                                        <p:tgtEl>
                                          <p:spTgt spid="30"/>
                                        </p:tgtEl>
                                        <p:attrNameLst>
                                          <p:attrName>style.opacity</p:attrName>
                                        </p:attrNameLst>
                                      </p:cBhvr>
                                    </p:anim>
                                    <p:anim to="" calcmode="lin" valueType="num">
                                      <p:cBhvr>
                                        <p:cTn id="22" dur="1000" fill="hold">
                                          <p:stCondLst>
                                            <p:cond delay="0"/>
                                          </p:stCondLst>
                                        </p:cTn>
                                        <p:tgtEl>
                                          <p:spTgt spid="30"/>
                                        </p:tgtEl>
                                        <p:attrNameLst>
                                          <p:attrName>ppt_x</p:attrName>
                                        </p:attrNameLst>
                                      </p:cBhvr>
                                      <p:tavLst>
                                        <p:tav tm="0" fmla="$">
                                          <p:val>
                                            <p:strVal val="#ppt_x-.05"/>
                                          </p:val>
                                        </p:tav>
                                        <p:tav tm="100000" fmla="$">
                                          <p:val>
                                            <p:strVal val="#ppt_x"/>
                                          </p:val>
                                        </p:tav>
                                      </p:tavLst>
                                    </p:anim>
                                  </p:childTnLst>
                                </p:cTn>
                              </p:par>
                              <p:par>
                                <p:cTn id="23" presetID="10" presetClass="entr" presetSubtype="0" decel="10000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 from="0" to="1" calcmode="lin" valueType="num">
                                      <p:cBhvr>
                                        <p:cTn id="25" dur="1000" fill="hold">
                                          <p:stCondLst>
                                            <p:cond delay="0"/>
                                          </p:stCondLst>
                                        </p:cTn>
                                        <p:tgtEl>
                                          <p:spTgt spid="31"/>
                                        </p:tgtEl>
                                        <p:attrNameLst>
                                          <p:attrName>style.opacity</p:attrName>
                                        </p:attrNameLst>
                                      </p:cBhvr>
                                    </p:anim>
                                    <p:anim to="" calcmode="lin" valueType="num">
                                      <p:cBhvr>
                                        <p:cTn id="26" dur="1000" fill="hold">
                                          <p:stCondLst>
                                            <p:cond delay="0"/>
                                          </p:stCondLst>
                                        </p:cTn>
                                        <p:tgtEl>
                                          <p:spTgt spid="31"/>
                                        </p:tgtEl>
                                        <p:attrNameLst>
                                          <p:attrName>ppt_x</p:attrName>
                                        </p:attrNameLst>
                                      </p:cBhvr>
                                      <p:tavLst>
                                        <p:tav tm="0" fmla="$">
                                          <p:val>
                                            <p:strVal val="#ppt_x-.05"/>
                                          </p:val>
                                        </p:tav>
                                        <p:tav tm="100000" fmla="$">
                                          <p:val>
                                            <p:strVal val="#ppt_x"/>
                                          </p:val>
                                        </p:tav>
                                      </p:tavLst>
                                    </p:anim>
                                  </p:childTnLst>
                                </p:cTn>
                              </p:par>
                              <p:par>
                                <p:cTn id="27" presetID="10" presetClass="entr" presetSubtype="0" accel="50000" decel="5000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 to="" calcmode="lin" valueType="num">
                                      <p:cBhvr>
                                        <p:cTn id="29" dur="750" decel="100000" fill="hold">
                                          <p:stCondLst>
                                            <p:cond delay="0"/>
                                          </p:stCondLst>
                                        </p:cTn>
                                        <p:tgtEl>
                                          <p:spTgt spid="32"/>
                                        </p:tgtEl>
                                        <p:attrNameLst>
                                          <p:attrName>ppt_x</p:attrName>
                                        </p:attrNameLst>
                                      </p:cBhvr>
                                      <p:tavLst>
                                        <p:tav tm="0" fmla="$">
                                          <p:val>
                                            <p:strVal val="ppt_x-ppt_w/2"/>
                                          </p:val>
                                        </p:tav>
                                        <p:tav tm="100000" fmla="$">
                                          <p:val>
                                            <p:strVal val="#ppt_x"/>
                                          </p:val>
                                        </p:tav>
                                      </p:tavLst>
                                    </p:anim>
                                    <p:anim to="" calcmode="lin" valueType="num">
                                      <p:cBhvr>
                                        <p:cTn id="30" dur="750" decel="100000" fill="hold">
                                          <p:stCondLst>
                                            <p:cond delay="0"/>
                                          </p:stCondLst>
                                        </p:cTn>
                                        <p:tgtEl>
                                          <p:spTgt spid="32"/>
                                        </p:tgtEl>
                                        <p:attrNameLst>
                                          <p:attrName>ppt_y</p:attrName>
                                        </p:attrNameLst>
                                      </p:cBhvr>
                                      <p:tavLst>
                                        <p:tav tm="0" fmla="$">
                                          <p:val>
                                            <p:strVal val="ppt_y-ppt_h/2"/>
                                          </p:val>
                                        </p:tav>
                                        <p:tav tm="100000" fmla="$">
                                          <p:val>
                                            <p:strVal val="#ppt_y"/>
                                          </p:val>
                                        </p:tav>
                                      </p:tavLst>
                                    </p:anim>
                                    <p:animScale>
                                      <p:cBhvr>
                                        <p:cTn id="31" dur="750" decel="100000" fill="hold">
                                          <p:stCondLst>
                                            <p:cond delay="0"/>
                                          </p:stCondLst>
                                        </p:cTn>
                                        <p:tgtEl>
                                          <p:spTgt spid="32"/>
                                        </p:tgtEl>
                                      </p:cBhvr>
                                      <p:from x="0" y="0"/>
                                      <p:to x="100000" y="100000"/>
                                    </p:animScale>
                                    <p:anim from="0" to="1" calcmode="lin" valueType="num">
                                      <p:cBhvr>
                                        <p:cTn id="32" dur="150" fill="hold">
                                          <p:stCondLst>
                                            <p:cond delay="0"/>
                                          </p:stCondLst>
                                        </p:cTn>
                                        <p:tgtEl>
                                          <p:spTgt spid="32"/>
                                        </p:tgtEl>
                                        <p:attrNameLst>
                                          <p:attrName>style.opacity</p:attrName>
                                        </p:attrNameLst>
                                      </p:cBhvr>
                                    </p:anim>
                                  </p:childTnLst>
                                </p:cTn>
                              </p:par>
                              <p:par>
                                <p:cTn id="33" presetID="10" presetClass="entr" presetSubtype="0" decel="10000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 from="0" to="1" calcmode="lin" valueType="num">
                                      <p:cBhvr>
                                        <p:cTn id="35" dur="1000" fill="hold">
                                          <p:stCondLst>
                                            <p:cond delay="0"/>
                                          </p:stCondLst>
                                        </p:cTn>
                                        <p:tgtEl>
                                          <p:spTgt spid="33"/>
                                        </p:tgtEl>
                                        <p:attrNameLst>
                                          <p:attrName>style.opacity</p:attrName>
                                        </p:attrNameLst>
                                      </p:cBhvr>
                                    </p:anim>
                                    <p:anim to="" calcmode="lin" valueType="num">
                                      <p:cBhvr>
                                        <p:cTn id="36" dur="1000" fill="hold">
                                          <p:stCondLst>
                                            <p:cond delay="0"/>
                                          </p:stCondLst>
                                        </p:cTn>
                                        <p:tgtEl>
                                          <p:spTgt spid="33"/>
                                        </p:tgtEl>
                                        <p:attrNameLst>
                                          <p:attrName>ppt_x</p:attrName>
                                        </p:attrNameLst>
                                      </p:cBhvr>
                                      <p:tavLst>
                                        <p:tav tm="0" fmla="$">
                                          <p:val>
                                            <p:strVal val="#ppt_x-.05"/>
                                          </p:val>
                                        </p:tav>
                                        <p:tav tm="100000" fmla="$">
                                          <p:val>
                                            <p:strVal val="#ppt_x"/>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accel="50000" decel="5000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 to="" calcmode="lin" valueType="num">
                                      <p:cBhvr>
                                        <p:cTn id="41" dur="750" decel="100000" fill="hold">
                                          <p:stCondLst>
                                            <p:cond delay="0"/>
                                          </p:stCondLst>
                                        </p:cTn>
                                        <p:tgtEl>
                                          <p:spTgt spid="34"/>
                                        </p:tgtEl>
                                        <p:attrNameLst>
                                          <p:attrName>ppt_x</p:attrName>
                                        </p:attrNameLst>
                                      </p:cBhvr>
                                      <p:tavLst>
                                        <p:tav tm="0" fmla="$">
                                          <p:val>
                                            <p:strVal val="ppt_x-ppt_w/2"/>
                                          </p:val>
                                        </p:tav>
                                        <p:tav tm="100000" fmla="$">
                                          <p:val>
                                            <p:strVal val="#ppt_x"/>
                                          </p:val>
                                        </p:tav>
                                      </p:tavLst>
                                    </p:anim>
                                    <p:anim to="" calcmode="lin" valueType="num">
                                      <p:cBhvr>
                                        <p:cTn id="42" dur="750" decel="100000" fill="hold">
                                          <p:stCondLst>
                                            <p:cond delay="0"/>
                                          </p:stCondLst>
                                        </p:cTn>
                                        <p:tgtEl>
                                          <p:spTgt spid="34"/>
                                        </p:tgtEl>
                                        <p:attrNameLst>
                                          <p:attrName>ppt_y</p:attrName>
                                        </p:attrNameLst>
                                      </p:cBhvr>
                                      <p:tavLst>
                                        <p:tav tm="0" fmla="$">
                                          <p:val>
                                            <p:strVal val="ppt_y-ppt_h/2"/>
                                          </p:val>
                                        </p:tav>
                                        <p:tav tm="100000" fmla="$">
                                          <p:val>
                                            <p:strVal val="#ppt_y"/>
                                          </p:val>
                                        </p:tav>
                                      </p:tavLst>
                                    </p:anim>
                                    <p:animScale>
                                      <p:cBhvr>
                                        <p:cTn id="43" dur="750" decel="100000" fill="hold">
                                          <p:stCondLst>
                                            <p:cond delay="0"/>
                                          </p:stCondLst>
                                        </p:cTn>
                                        <p:tgtEl>
                                          <p:spTgt spid="34"/>
                                        </p:tgtEl>
                                      </p:cBhvr>
                                      <p:from x="0" y="0"/>
                                      <p:to x="100000" y="100000"/>
                                    </p:animScale>
                                    <p:anim from="0" to="1" calcmode="lin" valueType="num">
                                      <p:cBhvr>
                                        <p:cTn id="44" dur="150" fill="hold">
                                          <p:stCondLst>
                                            <p:cond delay="0"/>
                                          </p:stCondLst>
                                        </p:cTn>
                                        <p:tgtEl>
                                          <p:spTgt spid="34"/>
                                        </p:tgtEl>
                                        <p:attrNameLst>
                                          <p:attrName>style.opacity</p:attrName>
                                        </p:attrNameLst>
                                      </p:cBhvr>
                                    </p:anim>
                                  </p:childTnLst>
                                </p:cTn>
                              </p:par>
                              <p:par>
                                <p:cTn id="45" presetID="1" presetClass="exit" presetSubtype="0" fill="hold" grpId="1" nodeType="withEffect">
                                  <p:stCondLst>
                                    <p:cond delay="0"/>
                                  </p:stCondLst>
                                  <p:childTnLst>
                                    <p:set>
                                      <p:cBhvr>
                                        <p:cTn id="46" dur="1" fill="hold">
                                          <p:stCondLst>
                                            <p:cond delay="0"/>
                                          </p:stCondLst>
                                        </p:cTn>
                                        <p:tgtEl>
                                          <p:spTgt spid="31"/>
                                        </p:tgtEl>
                                        <p:attrNameLst>
                                          <p:attrName>style.visibility</p:attrName>
                                        </p:attrNameLst>
                                      </p:cBhvr>
                                      <p:to>
                                        <p:strVal val="hidden"/>
                                      </p:to>
                                    </p:set>
                                  </p:childTnLst>
                                </p:cTn>
                              </p:par>
                              <p:par>
                                <p:cTn id="47" presetID="22" presetClass="entr" presetSubtype="8"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left)">
                                      <p:cBhvr>
                                        <p:cTn id="49" dur="1000"/>
                                        <p:tgtEl>
                                          <p:spTgt spid="38"/>
                                        </p:tgtEl>
                                      </p:cBhvr>
                                    </p:animEffect>
                                  </p:childTnLst>
                                </p:cTn>
                              </p:par>
                              <p:par>
                                <p:cTn id="50" presetID="1" presetClass="exit" presetSubtype="0" fill="hold" grpId="1" nodeType="withEffect">
                                  <p:stCondLst>
                                    <p:cond delay="0"/>
                                  </p:stCondLst>
                                  <p:childTnLst>
                                    <p:set>
                                      <p:cBhvr>
                                        <p:cTn id="51" dur="1" fill="hold">
                                          <p:stCondLst>
                                            <p:cond delay="0"/>
                                          </p:stCondLst>
                                        </p:cTn>
                                        <p:tgtEl>
                                          <p:spTgt spid="32"/>
                                        </p:tgtEl>
                                        <p:attrNameLst>
                                          <p:attrName>style.visibility</p:attrName>
                                        </p:attrNameLst>
                                      </p:cBhvr>
                                      <p:to>
                                        <p:strVal val="hidden"/>
                                      </p:to>
                                    </p:set>
                                  </p:childTnLst>
                                </p:cTn>
                              </p:par>
                              <p:par>
                                <p:cTn id="52" presetID="1" presetClass="exit" presetSubtype="0" fill="hold" grpId="1" nodeType="withEffect">
                                  <p:stCondLst>
                                    <p:cond delay="0"/>
                                  </p:stCondLst>
                                  <p:childTnLst>
                                    <p:set>
                                      <p:cBhvr>
                                        <p:cTn id="53" dur="1" fill="hold">
                                          <p:stCondLst>
                                            <p:cond delay="0"/>
                                          </p:stCondLst>
                                        </p:cTn>
                                        <p:tgtEl>
                                          <p:spTgt spid="33"/>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29"/>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30"/>
                                        </p:tgtEl>
                                        <p:attrNameLst>
                                          <p:attrName>style.visibility</p:attrName>
                                        </p:attrNameLst>
                                      </p:cBhvr>
                                      <p:to>
                                        <p:strVal val="hidden"/>
                                      </p:to>
                                    </p:set>
                                  </p:childTnLst>
                                </p:cTn>
                              </p:par>
                              <p:par>
                                <p:cTn id="58" presetID="10" presetClass="entr" presetSubtype="0" decel="100000" fill="hold" grpId="0" nodeType="withEffect">
                                  <p:stCondLst>
                                    <p:cond delay="0"/>
                                  </p:stCondLst>
                                  <p:childTnLst>
                                    <p:set>
                                      <p:cBhvr>
                                        <p:cTn id="59" dur="1" fill="hold">
                                          <p:stCondLst>
                                            <p:cond delay="0"/>
                                          </p:stCondLst>
                                        </p:cTn>
                                        <p:tgtEl>
                                          <p:spTgt spid="35"/>
                                        </p:tgtEl>
                                        <p:attrNameLst>
                                          <p:attrName>style.visibility</p:attrName>
                                        </p:attrNameLst>
                                      </p:cBhvr>
                                      <p:to>
                                        <p:strVal val="visible"/>
                                      </p:to>
                                    </p:set>
                                    <p:anim from="0" to="1" calcmode="lin" valueType="num">
                                      <p:cBhvr>
                                        <p:cTn id="60" dur="1000" fill="hold">
                                          <p:stCondLst>
                                            <p:cond delay="0"/>
                                          </p:stCondLst>
                                        </p:cTn>
                                        <p:tgtEl>
                                          <p:spTgt spid="35"/>
                                        </p:tgtEl>
                                        <p:attrNameLst>
                                          <p:attrName>style.opacity</p:attrName>
                                        </p:attrNameLst>
                                      </p:cBhvr>
                                    </p:anim>
                                    <p:anim to="" calcmode="lin" valueType="num">
                                      <p:cBhvr>
                                        <p:cTn id="61" dur="1000" fill="hold">
                                          <p:stCondLst>
                                            <p:cond delay="0"/>
                                          </p:stCondLst>
                                        </p:cTn>
                                        <p:tgtEl>
                                          <p:spTgt spid="35"/>
                                        </p:tgtEl>
                                        <p:attrNameLst>
                                          <p:attrName>ppt_x</p:attrName>
                                        </p:attrNameLst>
                                      </p:cBhvr>
                                      <p:tavLst>
                                        <p:tav tm="0" fmla="$">
                                          <p:val>
                                            <p:strVal val="#ppt_x-.05"/>
                                          </p:val>
                                        </p:tav>
                                        <p:tav tm="100000" fmla="$">
                                          <p:val>
                                            <p:strVal val="#ppt_x"/>
                                          </p:val>
                                        </p:tav>
                                      </p:tavLst>
                                    </p:anim>
                                  </p:childTnLst>
                                </p:cTn>
                              </p:par>
                              <p:par>
                                <p:cTn id="62" presetID="22" presetClass="entr" presetSubtype="8" fill="hold" nodeType="withEffect">
                                  <p:stCondLst>
                                    <p:cond delay="0"/>
                                  </p:stCondLst>
                                  <p:childTnLst>
                                    <p:set>
                                      <p:cBhvr>
                                        <p:cTn id="63" dur="1" fill="hold">
                                          <p:stCondLst>
                                            <p:cond delay="0"/>
                                          </p:stCondLst>
                                        </p:cTn>
                                        <p:tgtEl>
                                          <p:spTgt spid="39"/>
                                        </p:tgtEl>
                                        <p:attrNameLst>
                                          <p:attrName>style.visibility</p:attrName>
                                        </p:attrNameLst>
                                      </p:cBhvr>
                                      <p:to>
                                        <p:strVal val="visible"/>
                                      </p:to>
                                    </p:set>
                                    <p:animEffect transition="in" filter="wipe(left)">
                                      <p:cBhvr>
                                        <p:cTn id="64" dur="1000"/>
                                        <p:tgtEl>
                                          <p:spTgt spid="39"/>
                                        </p:tgtEl>
                                      </p:cBhvr>
                                    </p:animEffect>
                                  </p:childTnLst>
                                </p:cTn>
                              </p:par>
                              <p:par>
                                <p:cTn id="65" presetID="10" presetClass="entr" presetSubtype="0" decel="10000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anim from="0" to="1" calcmode="lin" valueType="num">
                                      <p:cBhvr>
                                        <p:cTn id="67" dur="1000" fill="hold">
                                          <p:stCondLst>
                                            <p:cond delay="0"/>
                                          </p:stCondLst>
                                        </p:cTn>
                                        <p:tgtEl>
                                          <p:spTgt spid="40"/>
                                        </p:tgtEl>
                                        <p:attrNameLst>
                                          <p:attrName>style.opacity</p:attrName>
                                        </p:attrNameLst>
                                      </p:cBhvr>
                                    </p:anim>
                                    <p:anim to="" calcmode="lin" valueType="num">
                                      <p:cBhvr>
                                        <p:cTn id="68" dur="1000" fill="hold">
                                          <p:stCondLst>
                                            <p:cond delay="0"/>
                                          </p:stCondLst>
                                        </p:cTn>
                                        <p:tgtEl>
                                          <p:spTgt spid="40"/>
                                        </p:tgtEl>
                                        <p:attrNameLst>
                                          <p:attrName>ppt_x</p:attrName>
                                        </p:attrNameLst>
                                      </p:cBhvr>
                                      <p:tavLst>
                                        <p:tav tm="0" fmla="$">
                                          <p:val>
                                            <p:strVal val="#ppt_x-.05"/>
                                          </p:val>
                                        </p:tav>
                                        <p:tav tm="100000" fmla="$">
                                          <p:val>
                                            <p:strVal val="#ppt_x"/>
                                          </p:val>
                                        </p:tav>
                                      </p:tavLst>
                                    </p:anim>
                                  </p:childTnLst>
                                </p:cTn>
                              </p:par>
                              <p:par>
                                <p:cTn id="69" presetID="10" presetClass="entr" presetSubtype="0" accel="50000" decel="50000" fill="hold" grpId="0" nodeType="withEffect">
                                  <p:stCondLst>
                                    <p:cond delay="0"/>
                                  </p:stCondLst>
                                  <p:childTnLst>
                                    <p:set>
                                      <p:cBhvr>
                                        <p:cTn id="70" dur="1" fill="hold">
                                          <p:stCondLst>
                                            <p:cond delay="0"/>
                                          </p:stCondLst>
                                        </p:cTn>
                                        <p:tgtEl>
                                          <p:spTgt spid="41"/>
                                        </p:tgtEl>
                                        <p:attrNameLst>
                                          <p:attrName>style.visibility</p:attrName>
                                        </p:attrNameLst>
                                      </p:cBhvr>
                                      <p:to>
                                        <p:strVal val="visible"/>
                                      </p:to>
                                    </p:set>
                                    <p:anim to="" calcmode="lin" valueType="num">
                                      <p:cBhvr>
                                        <p:cTn id="71" dur="750" decel="100000" fill="hold">
                                          <p:stCondLst>
                                            <p:cond delay="0"/>
                                          </p:stCondLst>
                                        </p:cTn>
                                        <p:tgtEl>
                                          <p:spTgt spid="41"/>
                                        </p:tgtEl>
                                        <p:attrNameLst>
                                          <p:attrName>ppt_x</p:attrName>
                                        </p:attrNameLst>
                                      </p:cBhvr>
                                      <p:tavLst>
                                        <p:tav tm="0" fmla="$">
                                          <p:val>
                                            <p:strVal val="ppt_x-ppt_w/2"/>
                                          </p:val>
                                        </p:tav>
                                        <p:tav tm="100000" fmla="$">
                                          <p:val>
                                            <p:strVal val="#ppt_x"/>
                                          </p:val>
                                        </p:tav>
                                      </p:tavLst>
                                    </p:anim>
                                    <p:anim to="" calcmode="lin" valueType="num">
                                      <p:cBhvr>
                                        <p:cTn id="72" dur="750" decel="100000" fill="hold">
                                          <p:stCondLst>
                                            <p:cond delay="0"/>
                                          </p:stCondLst>
                                        </p:cTn>
                                        <p:tgtEl>
                                          <p:spTgt spid="41"/>
                                        </p:tgtEl>
                                        <p:attrNameLst>
                                          <p:attrName>ppt_y</p:attrName>
                                        </p:attrNameLst>
                                      </p:cBhvr>
                                      <p:tavLst>
                                        <p:tav tm="0" fmla="$">
                                          <p:val>
                                            <p:strVal val="ppt_y-ppt_h/2"/>
                                          </p:val>
                                        </p:tav>
                                        <p:tav tm="100000" fmla="$">
                                          <p:val>
                                            <p:strVal val="#ppt_y"/>
                                          </p:val>
                                        </p:tav>
                                      </p:tavLst>
                                    </p:anim>
                                    <p:animScale>
                                      <p:cBhvr>
                                        <p:cTn id="73" dur="750" decel="100000" fill="hold">
                                          <p:stCondLst>
                                            <p:cond delay="0"/>
                                          </p:stCondLst>
                                        </p:cTn>
                                        <p:tgtEl>
                                          <p:spTgt spid="41"/>
                                        </p:tgtEl>
                                      </p:cBhvr>
                                      <p:from x="0" y="0"/>
                                      <p:to x="100000" y="100000"/>
                                    </p:animScale>
                                    <p:anim from="0" to="1" calcmode="lin" valueType="num">
                                      <p:cBhvr>
                                        <p:cTn id="74" dur="150" fill="hold">
                                          <p:stCondLst>
                                            <p:cond delay="0"/>
                                          </p:stCondLst>
                                        </p:cTn>
                                        <p:tgtEl>
                                          <p:spTgt spid="41"/>
                                        </p:tgtEl>
                                        <p:attrNameLst>
                                          <p:attrName>style.opacity</p:attrName>
                                        </p:attrNameLst>
                                      </p:cBhvr>
                                    </p:anim>
                                  </p:childTnLst>
                                </p:cTn>
                              </p:par>
                              <p:par>
                                <p:cTn id="75" presetID="10" presetClass="entr" presetSubtype="0" decel="100000" fill="hold" grpId="0" nodeType="withEffect">
                                  <p:stCondLst>
                                    <p:cond delay="0"/>
                                  </p:stCondLst>
                                  <p:childTnLst>
                                    <p:set>
                                      <p:cBhvr>
                                        <p:cTn id="76" dur="1" fill="hold">
                                          <p:stCondLst>
                                            <p:cond delay="0"/>
                                          </p:stCondLst>
                                        </p:cTn>
                                        <p:tgtEl>
                                          <p:spTgt spid="45"/>
                                        </p:tgtEl>
                                        <p:attrNameLst>
                                          <p:attrName>style.visibility</p:attrName>
                                        </p:attrNameLst>
                                      </p:cBhvr>
                                      <p:to>
                                        <p:strVal val="visible"/>
                                      </p:to>
                                    </p:set>
                                    <p:anim from="0" to="1" calcmode="lin" valueType="num">
                                      <p:cBhvr>
                                        <p:cTn id="77" dur="1000" fill="hold">
                                          <p:stCondLst>
                                            <p:cond delay="0"/>
                                          </p:stCondLst>
                                        </p:cTn>
                                        <p:tgtEl>
                                          <p:spTgt spid="45"/>
                                        </p:tgtEl>
                                        <p:attrNameLst>
                                          <p:attrName>style.opacity</p:attrName>
                                        </p:attrNameLst>
                                      </p:cBhvr>
                                    </p:anim>
                                    <p:anim to="" calcmode="lin" valueType="num">
                                      <p:cBhvr>
                                        <p:cTn id="78" dur="1000" fill="hold">
                                          <p:stCondLst>
                                            <p:cond delay="0"/>
                                          </p:stCondLst>
                                        </p:cTn>
                                        <p:tgtEl>
                                          <p:spTgt spid="45"/>
                                        </p:tgtEl>
                                        <p:attrNameLst>
                                          <p:attrName>ppt_x</p:attrName>
                                        </p:attrNameLst>
                                      </p:cBhvr>
                                      <p:tavLst>
                                        <p:tav tm="0" fmla="$">
                                          <p:val>
                                            <p:strVal val="#ppt_x-.05"/>
                                          </p:val>
                                        </p:tav>
                                        <p:tav tm="100000" fmla="$">
                                          <p:val>
                                            <p:strVal val="#ppt_x"/>
                                          </p:val>
                                        </p:tav>
                                      </p:tavLst>
                                    </p:anim>
                                  </p:childTnLst>
                                </p:cTn>
                              </p:par>
                              <p:par>
                                <p:cTn id="79" presetID="22" presetClass="entr" presetSubtype="8" fill="hold"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wipe(left)">
                                      <p:cBhvr>
                                        <p:cTn id="81" dur="10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9" grpId="0" animBg="1"/>
      <p:bldP spid="29" grpId="1" animBg="1"/>
      <p:bldP spid="30" grpId="0"/>
      <p:bldP spid="30" grpId="1"/>
      <p:bldP spid="31" grpId="0"/>
      <p:bldP spid="31" grpId="1"/>
      <p:bldP spid="32" grpId="0" animBg="1"/>
      <p:bldP spid="32" grpId="1" animBg="1"/>
      <p:bldP spid="33" grpId="0"/>
      <p:bldP spid="33" grpId="1"/>
      <p:bldP spid="34" grpId="0" animBg="1"/>
      <p:bldP spid="35" grpId="0"/>
      <p:bldP spid="40" grpId="0"/>
      <p:bldP spid="41" grpId="0" animBg="1"/>
      <p:bldP spid="45" grpId="0"/>
      <p:bldP spid="36"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C327842-C246-0426-CE7A-A041E23958A9}"/>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0CBE931F-6CBD-4FEE-90E3-34AC6270CC02}"/>
              </a:ext>
            </a:extLst>
          </p:cNvPr>
          <p:cNvGrpSpPr/>
          <p:nvPr/>
        </p:nvGrpSpPr>
        <p:grpSpPr>
          <a:xfrm>
            <a:off x="11133749" y="187210"/>
            <a:ext cx="810076" cy="304322"/>
            <a:chOff x="4879929" y="-887895"/>
            <a:chExt cx="810076" cy="304322"/>
          </a:xfrm>
        </p:grpSpPr>
        <p:sp>
          <p:nvSpPr>
            <p:cNvPr id="3" name="Rectangle: Top Corners Rounded 2">
              <a:extLst>
                <a:ext uri="{FF2B5EF4-FFF2-40B4-BE49-F238E27FC236}">
                  <a16:creationId xmlns:a16="http://schemas.microsoft.com/office/drawing/2014/main" id="{228BE993-0259-30B5-DEE2-D2D280018384}"/>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2ADA6BE3-E32D-8C21-2A48-AB5DB073092A}"/>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5A72E3F-7605-C850-BD41-8F9CAEA0B562}"/>
                </a:ext>
              </a:extLst>
            </p:cNvPr>
            <p:cNvSpPr txBox="1"/>
            <p:nvPr/>
          </p:nvSpPr>
          <p:spPr>
            <a:xfrm>
              <a:off x="4919942" y="-880711"/>
              <a:ext cx="405038" cy="276999"/>
            </a:xfrm>
            <a:prstGeom prst="rect">
              <a:avLst/>
            </a:prstGeom>
            <a:noFill/>
          </p:spPr>
          <p:txBody>
            <a:bodyPr wrap="square" rtlCol="0">
              <a:spAutoFit/>
            </a:bodyPr>
            <a:lstStyle/>
            <a:p>
              <a:r>
                <a:rPr lang="en-US" sz="1200">
                  <a:latin typeface="Inter 18pt Black" panose="02000503000000020004" pitchFamily="2" charset="0"/>
                  <a:ea typeface="Inter 18pt Black" panose="02000503000000020004" pitchFamily="2" charset="0"/>
                </a:rPr>
                <a:t>06</a:t>
              </a:r>
            </a:p>
          </p:txBody>
        </p:sp>
        <p:sp>
          <p:nvSpPr>
            <p:cNvPr id="6" name="TextBox 5">
              <a:extLst>
                <a:ext uri="{FF2B5EF4-FFF2-40B4-BE49-F238E27FC236}">
                  <a16:creationId xmlns:a16="http://schemas.microsoft.com/office/drawing/2014/main" id="{BFE7B363-D51B-CE0A-5815-23D5D3D3B16E}"/>
                </a:ext>
              </a:extLst>
            </p:cNvPr>
            <p:cNvSpPr txBox="1"/>
            <p:nvPr/>
          </p:nvSpPr>
          <p:spPr>
            <a:xfrm>
              <a:off x="5275557" y="-874234"/>
              <a:ext cx="386160" cy="276999"/>
            </a:xfrm>
            <a:prstGeom prst="rect">
              <a:avLst/>
            </a:prstGeom>
            <a:noFill/>
          </p:spPr>
          <p:txBody>
            <a:bodyPr wrap="square" rtlCol="0">
              <a:spAutoFit/>
            </a:bodyPr>
            <a:lstStyle/>
            <a:p>
              <a:r>
                <a:rPr lang="en-US" sz="120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rPr>
                <a:t>15</a:t>
              </a:r>
            </a:p>
          </p:txBody>
        </p:sp>
      </p:grpSp>
      <p:cxnSp>
        <p:nvCxnSpPr>
          <p:cNvPr id="15" name="Straight Connector 14">
            <a:extLst>
              <a:ext uri="{FF2B5EF4-FFF2-40B4-BE49-F238E27FC236}">
                <a16:creationId xmlns:a16="http://schemas.microsoft.com/office/drawing/2014/main" id="{E099E885-5799-638E-475E-48DB7EF5FDDD}"/>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6E1E88E-DEA7-AB63-CA91-755DA1CB4BE1}"/>
              </a:ext>
            </a:extLst>
          </p:cNvPr>
          <p:cNvSpPr txBox="1"/>
          <p:nvPr/>
        </p:nvSpPr>
        <p:spPr>
          <a:xfrm>
            <a:off x="661877"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Introduction</a:t>
            </a:r>
          </a:p>
        </p:txBody>
      </p:sp>
      <p:cxnSp>
        <p:nvCxnSpPr>
          <p:cNvPr id="17" name="Straight Connector 16">
            <a:extLst>
              <a:ext uri="{FF2B5EF4-FFF2-40B4-BE49-F238E27FC236}">
                <a16:creationId xmlns:a16="http://schemas.microsoft.com/office/drawing/2014/main" id="{2680E9A8-E531-83C5-5469-3FB8EA5739BF}"/>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6C1A56B-376B-9340-DB7E-79B08A12DFDC}"/>
              </a:ext>
            </a:extLst>
          </p:cNvPr>
          <p:cNvSpPr txBox="1"/>
          <p:nvPr/>
        </p:nvSpPr>
        <p:spPr>
          <a:xfrm>
            <a:off x="2984814" y="6579238"/>
            <a:ext cx="1463723"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Literature review</a:t>
            </a:r>
          </a:p>
        </p:txBody>
      </p:sp>
      <p:cxnSp>
        <p:nvCxnSpPr>
          <p:cNvPr id="19" name="Straight Connector 18">
            <a:extLst>
              <a:ext uri="{FF2B5EF4-FFF2-40B4-BE49-F238E27FC236}">
                <a16:creationId xmlns:a16="http://schemas.microsoft.com/office/drawing/2014/main" id="{AC8B1129-9F80-99B2-F6E1-FD265EE7BB61}"/>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3769ABD-7251-00E5-3A32-8C95F6C39182}"/>
              </a:ext>
            </a:extLst>
          </p:cNvPr>
          <p:cNvSpPr txBox="1"/>
          <p:nvPr/>
        </p:nvSpPr>
        <p:spPr>
          <a:xfrm>
            <a:off x="5615465" y="6579238"/>
            <a:ext cx="1276131" cy="261610"/>
          </a:xfrm>
          <a:prstGeom prst="rect">
            <a:avLst/>
          </a:prstGeom>
          <a:noFill/>
        </p:spPr>
        <p:txBody>
          <a:bodyPr wrap="square" rtlCol="0">
            <a:spAutoFit/>
          </a:bodyPr>
          <a:lstStyle/>
          <a:p>
            <a:pPr algn="ctr"/>
            <a:r>
              <a:rPr lang="en-US" sz="1100" dirty="0">
                <a:solidFill>
                  <a:srgbClr val="085878"/>
                </a:solidFill>
                <a:latin typeface="Inter 18pt Black" panose="02000503000000020004" pitchFamily="2" charset="0"/>
                <a:ea typeface="Inter 18pt Black" panose="02000503000000020004" pitchFamily="2" charset="0"/>
              </a:rPr>
              <a:t>Methodology</a:t>
            </a:r>
          </a:p>
        </p:txBody>
      </p:sp>
      <p:cxnSp>
        <p:nvCxnSpPr>
          <p:cNvPr id="21" name="Straight Connector 20">
            <a:extLst>
              <a:ext uri="{FF2B5EF4-FFF2-40B4-BE49-F238E27FC236}">
                <a16:creationId xmlns:a16="http://schemas.microsoft.com/office/drawing/2014/main" id="{015E6091-BCD1-4BA3-A13D-991FB29ACC62}"/>
              </a:ext>
            </a:extLst>
          </p:cNvPr>
          <p:cNvCxnSpPr>
            <a:cxnSpLocks/>
            <a:endCxn id="22" idx="1"/>
          </p:cNvCxnSpPr>
          <p:nvPr/>
        </p:nvCxnSpPr>
        <p:spPr>
          <a:xfrm>
            <a:off x="6763102" y="6710043"/>
            <a:ext cx="1401856"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8974FAE-61C5-F52E-870C-C67F337809CA}"/>
              </a:ext>
            </a:extLst>
          </p:cNvPr>
          <p:cNvSpPr txBox="1"/>
          <p:nvPr/>
        </p:nvSpPr>
        <p:spPr>
          <a:xfrm>
            <a:off x="8164958"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Results</a:t>
            </a:r>
          </a:p>
        </p:txBody>
      </p:sp>
      <p:cxnSp>
        <p:nvCxnSpPr>
          <p:cNvPr id="23" name="Straight Connector 22">
            <a:extLst>
              <a:ext uri="{FF2B5EF4-FFF2-40B4-BE49-F238E27FC236}">
                <a16:creationId xmlns:a16="http://schemas.microsoft.com/office/drawing/2014/main" id="{0B608CE7-64C1-7401-3B24-27E9E1445274}"/>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2D8F7FF-11A3-7582-CF6C-427B95FBA72E}"/>
              </a:ext>
            </a:extLst>
          </p:cNvPr>
          <p:cNvSpPr txBox="1"/>
          <p:nvPr/>
        </p:nvSpPr>
        <p:spPr>
          <a:xfrm>
            <a:off x="10665984"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Conclusion</a:t>
            </a:r>
          </a:p>
        </p:txBody>
      </p:sp>
      <p:cxnSp>
        <p:nvCxnSpPr>
          <p:cNvPr id="25" name="Straight Connector 24">
            <a:extLst>
              <a:ext uri="{FF2B5EF4-FFF2-40B4-BE49-F238E27FC236}">
                <a16:creationId xmlns:a16="http://schemas.microsoft.com/office/drawing/2014/main" id="{27CD8F61-4D80-AC0C-E7F4-9948D6355E54}"/>
              </a:ext>
            </a:extLst>
          </p:cNvPr>
          <p:cNvCxnSpPr>
            <a:cxnSpLocks/>
          </p:cNvCxnSpPr>
          <p:nvPr/>
        </p:nvCxnSpPr>
        <p:spPr>
          <a:xfrm>
            <a:off x="11647802"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5F935B45-4E74-FC4B-61A7-A6C5AB495BF6}"/>
              </a:ext>
            </a:extLst>
          </p:cNvPr>
          <p:cNvSpPr txBox="1"/>
          <p:nvPr/>
        </p:nvSpPr>
        <p:spPr>
          <a:xfrm>
            <a:off x="1436763" y="53326"/>
            <a:ext cx="7543589" cy="707886"/>
          </a:xfrm>
          <a:prstGeom prst="rect">
            <a:avLst/>
          </a:prstGeom>
          <a:noFill/>
        </p:spPr>
        <p:txBody>
          <a:bodyPr wrap="square">
            <a:spAutoFit/>
          </a:bodyPr>
          <a:lstStyle/>
          <a:p>
            <a:r>
              <a:rPr lang="en-US" sz="4000" dirty="0">
                <a:solidFill>
                  <a:srgbClr val="085878"/>
                </a:solidFill>
                <a:latin typeface="#9Slide03 Talling" panose="02040603050506020204" pitchFamily="18" charset="0"/>
                <a:cs typeface="#9Slide03 Prompt Black" panose="00000A00000000000000" pitchFamily="2" charset="-34"/>
              </a:rPr>
              <a:t>3. METHODOLOGY</a:t>
            </a:r>
          </a:p>
        </p:txBody>
      </p:sp>
      <p:sp>
        <p:nvSpPr>
          <p:cNvPr id="27" name="Rectangle: Rounded Corners 26">
            <a:extLst>
              <a:ext uri="{FF2B5EF4-FFF2-40B4-BE49-F238E27FC236}">
                <a16:creationId xmlns:a16="http://schemas.microsoft.com/office/drawing/2014/main" id="{436E8864-24E9-0296-15FA-8A1E5F281DB4}"/>
              </a:ext>
            </a:extLst>
          </p:cNvPr>
          <p:cNvSpPr/>
          <p:nvPr/>
        </p:nvSpPr>
        <p:spPr>
          <a:xfrm>
            <a:off x="248175" y="1614426"/>
            <a:ext cx="5274492" cy="2477262"/>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9B0C9774-3B67-01A8-BF6C-7D534C20F710}"/>
              </a:ext>
            </a:extLst>
          </p:cNvPr>
          <p:cNvSpPr txBox="1"/>
          <p:nvPr/>
        </p:nvSpPr>
        <p:spPr>
          <a:xfrm>
            <a:off x="414584" y="1746424"/>
            <a:ext cx="4819919" cy="587661"/>
          </a:xfrm>
          <a:prstGeom prst="rect">
            <a:avLst/>
          </a:prstGeom>
          <a:noFill/>
        </p:spPr>
        <p:txBody>
          <a:bodyPr wrap="square" rtlCol="0">
            <a:spAutoFit/>
          </a:bodyPr>
          <a:lstStyle/>
          <a:p>
            <a:pPr algn="just">
              <a:lnSpc>
                <a:spcPct val="120000"/>
              </a:lnSpc>
            </a:pPr>
            <a:r>
              <a:rPr lang="en-US" sz="1400" i="1" dirty="0">
                <a:latin typeface="Inter 18pt" panose="02000503000000020004" pitchFamily="2" charset="0"/>
                <a:ea typeface="Inter 18pt" panose="02000503000000020004" pitchFamily="2" charset="0"/>
              </a:rPr>
              <a:t>In spirit of Jiang and Lie (2016), we also investigate </a:t>
            </a:r>
            <a:r>
              <a:rPr lang="en-US" sz="1400" b="1" i="1" dirty="0">
                <a:latin typeface="Inter 18pt" panose="02000503000000020004" pitchFamily="2" charset="0"/>
                <a:ea typeface="Inter 18pt" panose="02000503000000020004" pitchFamily="2" charset="0"/>
              </a:rPr>
              <a:t>the Cash holdings asymmetry</a:t>
            </a:r>
            <a:r>
              <a:rPr lang="en-US" sz="1400" i="1" dirty="0">
                <a:latin typeface="Inter 18pt" panose="02000503000000020004" pitchFamily="2" charset="0"/>
                <a:ea typeface="Inter 18pt" panose="02000503000000020004" pitchFamily="2" charset="0"/>
              </a:rPr>
              <a:t>: </a:t>
            </a:r>
          </a:p>
        </p:txBody>
      </p:sp>
      <p:pic>
        <p:nvPicPr>
          <p:cNvPr id="36" name="image10.png">
            <a:extLst>
              <a:ext uri="{FF2B5EF4-FFF2-40B4-BE49-F238E27FC236}">
                <a16:creationId xmlns:a16="http://schemas.microsoft.com/office/drawing/2014/main" id="{32B11091-58F6-6169-45A1-CACF24BB7A8E}"/>
              </a:ext>
            </a:extLst>
          </p:cNvPr>
          <p:cNvPicPr/>
          <p:nvPr/>
        </p:nvPicPr>
        <p:blipFill>
          <a:blip r:embed="rId2"/>
          <a:srcRect/>
          <a:stretch>
            <a:fillRect/>
          </a:stretch>
        </p:blipFill>
        <p:spPr>
          <a:xfrm>
            <a:off x="474078" y="2433121"/>
            <a:ext cx="4918025" cy="1514915"/>
          </a:xfrm>
          <a:prstGeom prst="rect">
            <a:avLst/>
          </a:prstGeom>
          <a:ln/>
        </p:spPr>
      </p:pic>
      <p:sp>
        <p:nvSpPr>
          <p:cNvPr id="37" name="Rectangle: Rounded Corners 36">
            <a:extLst>
              <a:ext uri="{FF2B5EF4-FFF2-40B4-BE49-F238E27FC236}">
                <a16:creationId xmlns:a16="http://schemas.microsoft.com/office/drawing/2014/main" id="{D8D37332-0370-41A3-CB21-5E63C888418F}"/>
              </a:ext>
            </a:extLst>
          </p:cNvPr>
          <p:cNvSpPr/>
          <p:nvPr/>
        </p:nvSpPr>
        <p:spPr>
          <a:xfrm>
            <a:off x="6138508" y="1614426"/>
            <a:ext cx="5755930" cy="3516549"/>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23ABCD36-2156-CD07-4AF8-E9825E892777}"/>
              </a:ext>
            </a:extLst>
          </p:cNvPr>
          <p:cNvSpPr txBox="1"/>
          <p:nvPr/>
        </p:nvSpPr>
        <p:spPr>
          <a:xfrm>
            <a:off x="6258739" y="1744059"/>
            <a:ext cx="5259865" cy="329129"/>
          </a:xfrm>
          <a:prstGeom prst="rect">
            <a:avLst/>
          </a:prstGeom>
          <a:noFill/>
        </p:spPr>
        <p:txBody>
          <a:bodyPr wrap="square" rtlCol="0">
            <a:spAutoFit/>
          </a:bodyPr>
          <a:lstStyle/>
          <a:p>
            <a:pPr algn="just">
              <a:lnSpc>
                <a:spcPct val="120000"/>
              </a:lnSpc>
            </a:pPr>
            <a:r>
              <a:rPr lang="en-US" sz="1400" i="1" dirty="0">
                <a:latin typeface="Inter 18pt" panose="02000503000000020004" pitchFamily="2" charset="0"/>
                <a:ea typeface="Inter 18pt" panose="02000503000000020004" pitchFamily="2" charset="0"/>
              </a:rPr>
              <a:t>The role of </a:t>
            </a:r>
            <a:r>
              <a:rPr lang="en-US" sz="1400" b="1" i="1" dirty="0">
                <a:latin typeface="Inter 18pt" panose="02000503000000020004" pitchFamily="2" charset="0"/>
                <a:ea typeface="Inter 18pt" panose="02000503000000020004" pitchFamily="2" charset="0"/>
              </a:rPr>
              <a:t>Environmental Policy Stringency</a:t>
            </a:r>
            <a:r>
              <a:rPr lang="en-US" sz="1400" i="1" dirty="0">
                <a:latin typeface="Inter 18pt" panose="02000503000000020004" pitchFamily="2" charset="0"/>
                <a:ea typeface="Inter 18pt" panose="02000503000000020004" pitchFamily="2" charset="0"/>
              </a:rPr>
              <a:t>:</a:t>
            </a:r>
          </a:p>
        </p:txBody>
      </p:sp>
      <p:pic>
        <p:nvPicPr>
          <p:cNvPr id="47" name="image1.png">
            <a:extLst>
              <a:ext uri="{FF2B5EF4-FFF2-40B4-BE49-F238E27FC236}">
                <a16:creationId xmlns:a16="http://schemas.microsoft.com/office/drawing/2014/main" id="{29C8DDC7-0FC7-CBCD-D876-0360EBF81D49}"/>
              </a:ext>
            </a:extLst>
          </p:cNvPr>
          <p:cNvPicPr/>
          <p:nvPr/>
        </p:nvPicPr>
        <p:blipFill>
          <a:blip r:embed="rId3"/>
          <a:srcRect/>
          <a:stretch>
            <a:fillRect/>
          </a:stretch>
        </p:blipFill>
        <p:spPr>
          <a:xfrm>
            <a:off x="6318664" y="2077371"/>
            <a:ext cx="5325675" cy="2762234"/>
          </a:xfrm>
          <a:prstGeom prst="rect">
            <a:avLst/>
          </a:prstGeom>
          <a:ln/>
        </p:spPr>
      </p:pic>
      <p:sp>
        <p:nvSpPr>
          <p:cNvPr id="48" name="Rectangle: Rounded Corners 47">
            <a:extLst>
              <a:ext uri="{FF2B5EF4-FFF2-40B4-BE49-F238E27FC236}">
                <a16:creationId xmlns:a16="http://schemas.microsoft.com/office/drawing/2014/main" id="{6E45D347-29D4-3DA5-74FB-A0724D1A4792}"/>
              </a:ext>
            </a:extLst>
          </p:cNvPr>
          <p:cNvSpPr/>
          <p:nvPr/>
        </p:nvSpPr>
        <p:spPr>
          <a:xfrm>
            <a:off x="6134421" y="1632922"/>
            <a:ext cx="5755930" cy="3516549"/>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64EB72EA-2B96-A12A-2CE6-AA050F2392FF}"/>
              </a:ext>
            </a:extLst>
          </p:cNvPr>
          <p:cNvSpPr txBox="1"/>
          <p:nvPr/>
        </p:nvSpPr>
        <p:spPr>
          <a:xfrm>
            <a:off x="6183445" y="1753434"/>
            <a:ext cx="5259865" cy="329129"/>
          </a:xfrm>
          <a:prstGeom prst="rect">
            <a:avLst/>
          </a:prstGeom>
          <a:noFill/>
        </p:spPr>
        <p:txBody>
          <a:bodyPr wrap="square" rtlCol="0">
            <a:spAutoFit/>
          </a:bodyPr>
          <a:lstStyle/>
          <a:p>
            <a:pPr algn="just">
              <a:lnSpc>
                <a:spcPct val="120000"/>
              </a:lnSpc>
            </a:pPr>
            <a:r>
              <a:rPr lang="en-US" sz="1400" i="1" dirty="0">
                <a:latin typeface="Inter 18pt" panose="02000503000000020004" pitchFamily="2" charset="0"/>
                <a:ea typeface="Inter 18pt" panose="02000503000000020004" pitchFamily="2" charset="0"/>
              </a:rPr>
              <a:t>The role of </a:t>
            </a:r>
            <a:r>
              <a:rPr lang="en-US" sz="1400" b="1" i="1" dirty="0">
                <a:latin typeface="Inter 18pt" panose="02000503000000020004" pitchFamily="2" charset="0"/>
                <a:ea typeface="Inter 18pt" panose="02000503000000020004" pitchFamily="2" charset="0"/>
              </a:rPr>
              <a:t>Financial Constraints</a:t>
            </a:r>
            <a:r>
              <a:rPr lang="en-US" sz="1400" i="1" dirty="0">
                <a:latin typeface="Inter 18pt" panose="02000503000000020004" pitchFamily="2" charset="0"/>
                <a:ea typeface="Inter 18pt" panose="02000503000000020004" pitchFamily="2" charset="0"/>
              </a:rPr>
              <a:t>:</a:t>
            </a:r>
          </a:p>
        </p:txBody>
      </p:sp>
      <p:pic>
        <p:nvPicPr>
          <p:cNvPr id="50" name="image12.png">
            <a:extLst>
              <a:ext uri="{FF2B5EF4-FFF2-40B4-BE49-F238E27FC236}">
                <a16:creationId xmlns:a16="http://schemas.microsoft.com/office/drawing/2014/main" id="{CF8C85FE-2FBA-0D8C-5615-14958EB7590B}"/>
              </a:ext>
            </a:extLst>
          </p:cNvPr>
          <p:cNvPicPr/>
          <p:nvPr/>
        </p:nvPicPr>
        <p:blipFill>
          <a:blip r:embed="rId4"/>
          <a:srcRect/>
          <a:stretch>
            <a:fillRect/>
          </a:stretch>
        </p:blipFill>
        <p:spPr>
          <a:xfrm>
            <a:off x="6242421" y="2182377"/>
            <a:ext cx="5141911" cy="2641156"/>
          </a:xfrm>
          <a:prstGeom prst="rect">
            <a:avLst/>
          </a:prstGeom>
          <a:ln/>
        </p:spPr>
      </p:pic>
      <p:pic>
        <p:nvPicPr>
          <p:cNvPr id="30" name="Picture 29">
            <a:extLst>
              <a:ext uri="{FF2B5EF4-FFF2-40B4-BE49-F238E27FC236}">
                <a16:creationId xmlns:a16="http://schemas.microsoft.com/office/drawing/2014/main" id="{E895AD95-5072-CA6E-0AF3-7F12269FF6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sp>
        <p:nvSpPr>
          <p:cNvPr id="31" name="TextBox 30">
            <a:extLst>
              <a:ext uri="{FF2B5EF4-FFF2-40B4-BE49-F238E27FC236}">
                <a16:creationId xmlns:a16="http://schemas.microsoft.com/office/drawing/2014/main" id="{E81E0F33-A7FE-B190-9E33-B807FBCA777C}"/>
              </a:ext>
            </a:extLst>
          </p:cNvPr>
          <p:cNvSpPr txBox="1"/>
          <p:nvPr/>
        </p:nvSpPr>
        <p:spPr>
          <a:xfrm>
            <a:off x="1550065" y="579171"/>
            <a:ext cx="3599786" cy="461665"/>
          </a:xfrm>
          <a:prstGeom prst="rect">
            <a:avLst/>
          </a:prstGeom>
          <a:noFill/>
        </p:spPr>
        <p:txBody>
          <a:bodyPr wrap="square">
            <a:spAutoFit/>
          </a:bodyPr>
          <a:lstStyle/>
          <a:p>
            <a:r>
              <a:rPr lang="en-US" sz="2400" dirty="0">
                <a:solidFill>
                  <a:srgbClr val="088093"/>
                </a:solidFill>
                <a:latin typeface="#9Slide03 Talling" panose="02040603050506020204" pitchFamily="18" charset="0"/>
                <a:cs typeface="#9Slide03 Prompt Black" panose="00000A00000000000000" pitchFamily="2" charset="-34"/>
              </a:rPr>
              <a:t>3. 2 Interaction-term model</a:t>
            </a:r>
          </a:p>
        </p:txBody>
      </p:sp>
    </p:spTree>
    <p:extLst>
      <p:ext uri="{BB962C8B-B14F-4D97-AF65-F5344CB8AC3E}">
        <p14:creationId xmlns:p14="http://schemas.microsoft.com/office/powerpoint/2010/main" val="355331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from="0" to="1" calcmode="lin" valueType="num">
                                      <p:cBhvr>
                                        <p:cTn id="7" dur="500" fill="hold">
                                          <p:stCondLst>
                                            <p:cond delay="0"/>
                                          </p:stCondLst>
                                        </p:cTn>
                                        <p:tgtEl>
                                          <p:spTgt spid="44"/>
                                        </p:tgtEl>
                                        <p:attrNameLst>
                                          <p:attrName>style.opacity</p:attrName>
                                        </p:attrNameLst>
                                      </p:cBhvr>
                                    </p:anim>
                                    <p:anim to="" calcmode="lin" valueType="num">
                                      <p:cBhvr>
                                        <p:cTn id="8" dur="500" fill="hold">
                                          <p:stCondLst>
                                            <p:cond delay="0"/>
                                          </p:stCondLst>
                                        </p:cTn>
                                        <p:tgtEl>
                                          <p:spTgt spid="44"/>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from="0" to="1" calcmode="lin" valueType="num">
                                      <p:cBhvr>
                                        <p:cTn id="11" dur="500" fill="hold">
                                          <p:stCondLst>
                                            <p:cond delay="0"/>
                                          </p:stCondLst>
                                        </p:cTn>
                                        <p:tgtEl>
                                          <p:spTgt spid="31"/>
                                        </p:tgtEl>
                                        <p:attrNameLst>
                                          <p:attrName>style.opacity</p:attrName>
                                        </p:attrNameLst>
                                      </p:cBhvr>
                                    </p:anim>
                                    <p:anim to="" calcmode="lin" valueType="num">
                                      <p:cBhvr>
                                        <p:cTn id="12" dur="500" fill="hold">
                                          <p:stCondLst>
                                            <p:cond delay="0"/>
                                          </p:stCondLst>
                                        </p:cTn>
                                        <p:tgtEl>
                                          <p:spTgt spid="31"/>
                                        </p:tgtEl>
                                        <p:attrNameLst>
                                          <p:attrName>ppt_y</p:attrName>
                                        </p:attrNameLst>
                                      </p:cBhvr>
                                      <p:tavLst>
                                        <p:tav tm="0" fmla="$">
                                          <p:val>
                                            <p:strVal val="#ppt_y-.05"/>
                                          </p:val>
                                        </p:tav>
                                        <p:tav tm="100000" fmla="$">
                                          <p:val>
                                            <p:strVal val="#ppt_y"/>
                                          </p:val>
                                        </p:tav>
                                      </p:tavLst>
                                    </p:anim>
                                  </p:childTnLst>
                                </p:cTn>
                              </p:par>
                              <p:par>
                                <p:cTn id="13" presetID="10" presetClass="entr" presetSubtype="0" accel="50000" decel="5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to="" calcmode="lin" valueType="num">
                                      <p:cBhvr>
                                        <p:cTn id="15" dur="750" decel="100000" fill="hold">
                                          <p:stCondLst>
                                            <p:cond delay="0"/>
                                          </p:stCondLst>
                                        </p:cTn>
                                        <p:tgtEl>
                                          <p:spTgt spid="27"/>
                                        </p:tgtEl>
                                        <p:attrNameLst>
                                          <p:attrName>ppt_x</p:attrName>
                                        </p:attrNameLst>
                                      </p:cBhvr>
                                      <p:tavLst>
                                        <p:tav tm="0" fmla="$">
                                          <p:val>
                                            <p:strVal val="ppt_x-ppt_w/2"/>
                                          </p:val>
                                        </p:tav>
                                        <p:tav tm="100000" fmla="$">
                                          <p:val>
                                            <p:strVal val="#ppt_x"/>
                                          </p:val>
                                        </p:tav>
                                      </p:tavLst>
                                    </p:anim>
                                    <p:anim to="" calcmode="lin" valueType="num">
                                      <p:cBhvr>
                                        <p:cTn id="16" dur="750" decel="100000" fill="hold">
                                          <p:stCondLst>
                                            <p:cond delay="0"/>
                                          </p:stCondLst>
                                        </p:cTn>
                                        <p:tgtEl>
                                          <p:spTgt spid="27"/>
                                        </p:tgtEl>
                                        <p:attrNameLst>
                                          <p:attrName>ppt_y</p:attrName>
                                        </p:attrNameLst>
                                      </p:cBhvr>
                                      <p:tavLst>
                                        <p:tav tm="0" fmla="$">
                                          <p:val>
                                            <p:strVal val="ppt_y-ppt_h/2"/>
                                          </p:val>
                                        </p:tav>
                                        <p:tav tm="100000" fmla="$">
                                          <p:val>
                                            <p:strVal val="#ppt_y"/>
                                          </p:val>
                                        </p:tav>
                                      </p:tavLst>
                                    </p:anim>
                                    <p:animScale>
                                      <p:cBhvr>
                                        <p:cTn id="17" dur="750" decel="100000" fill="hold">
                                          <p:stCondLst>
                                            <p:cond delay="0"/>
                                          </p:stCondLst>
                                        </p:cTn>
                                        <p:tgtEl>
                                          <p:spTgt spid="27"/>
                                        </p:tgtEl>
                                      </p:cBhvr>
                                      <p:from x="0" y="0"/>
                                      <p:to x="100000" y="100000"/>
                                    </p:animScale>
                                    <p:anim from="0" to="1" calcmode="lin" valueType="num">
                                      <p:cBhvr>
                                        <p:cTn id="18" dur="150" fill="hold">
                                          <p:stCondLst>
                                            <p:cond delay="0"/>
                                          </p:stCondLst>
                                        </p:cTn>
                                        <p:tgtEl>
                                          <p:spTgt spid="27"/>
                                        </p:tgtEl>
                                        <p:attrNameLst>
                                          <p:attrName>style.opacity</p:attrName>
                                        </p:attrNameLst>
                                      </p:cBhvr>
                                    </p:anim>
                                  </p:childTnLst>
                                </p:cTn>
                              </p:par>
                              <p:par>
                                <p:cTn id="19" presetID="10" presetClass="entr" presetSubtype="0" decel="10000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from="0" to="1" calcmode="lin" valueType="num">
                                      <p:cBhvr>
                                        <p:cTn id="21" dur="1000" fill="hold">
                                          <p:stCondLst>
                                            <p:cond delay="0"/>
                                          </p:stCondLst>
                                        </p:cTn>
                                        <p:tgtEl>
                                          <p:spTgt spid="28"/>
                                        </p:tgtEl>
                                        <p:attrNameLst>
                                          <p:attrName>style.opacity</p:attrName>
                                        </p:attrNameLst>
                                      </p:cBhvr>
                                    </p:anim>
                                    <p:anim to="" calcmode="lin" valueType="num">
                                      <p:cBhvr>
                                        <p:cTn id="22" dur="1000" fill="hold">
                                          <p:stCondLst>
                                            <p:cond delay="0"/>
                                          </p:stCondLst>
                                        </p:cTn>
                                        <p:tgtEl>
                                          <p:spTgt spid="28"/>
                                        </p:tgtEl>
                                        <p:attrNameLst>
                                          <p:attrName>ppt_x</p:attrName>
                                        </p:attrNameLst>
                                      </p:cBhvr>
                                      <p:tavLst>
                                        <p:tav tm="0" fmla="$">
                                          <p:val>
                                            <p:strVal val="#ppt_x-.05"/>
                                          </p:val>
                                        </p:tav>
                                        <p:tav tm="100000" fmla="$">
                                          <p:val>
                                            <p:strVal val="#ppt_x"/>
                                          </p:val>
                                        </p:tav>
                                      </p:tavLst>
                                    </p:anim>
                                  </p:childTnLst>
                                </p:cTn>
                              </p:par>
                              <p:par>
                                <p:cTn id="23" presetID="10" presetClass="entr" presetSubtype="0" accel="50000" decel="5000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 to="" calcmode="lin" valueType="num">
                                      <p:cBhvr>
                                        <p:cTn id="25" dur="750" decel="100000" fill="hold">
                                          <p:stCondLst>
                                            <p:cond delay="0"/>
                                          </p:stCondLst>
                                        </p:cTn>
                                        <p:tgtEl>
                                          <p:spTgt spid="37"/>
                                        </p:tgtEl>
                                        <p:attrNameLst>
                                          <p:attrName>ppt_x</p:attrName>
                                        </p:attrNameLst>
                                      </p:cBhvr>
                                      <p:tavLst>
                                        <p:tav tm="0" fmla="$">
                                          <p:val>
                                            <p:strVal val="ppt_x-ppt_w/2"/>
                                          </p:val>
                                        </p:tav>
                                        <p:tav tm="100000" fmla="$">
                                          <p:val>
                                            <p:strVal val="#ppt_x"/>
                                          </p:val>
                                        </p:tav>
                                      </p:tavLst>
                                    </p:anim>
                                    <p:anim to="" calcmode="lin" valueType="num">
                                      <p:cBhvr>
                                        <p:cTn id="26" dur="750" decel="100000" fill="hold">
                                          <p:stCondLst>
                                            <p:cond delay="0"/>
                                          </p:stCondLst>
                                        </p:cTn>
                                        <p:tgtEl>
                                          <p:spTgt spid="37"/>
                                        </p:tgtEl>
                                        <p:attrNameLst>
                                          <p:attrName>ppt_y</p:attrName>
                                        </p:attrNameLst>
                                      </p:cBhvr>
                                      <p:tavLst>
                                        <p:tav tm="0" fmla="$">
                                          <p:val>
                                            <p:strVal val="ppt_y-ppt_h/2"/>
                                          </p:val>
                                        </p:tav>
                                        <p:tav tm="100000" fmla="$">
                                          <p:val>
                                            <p:strVal val="#ppt_y"/>
                                          </p:val>
                                        </p:tav>
                                      </p:tavLst>
                                    </p:anim>
                                    <p:animScale>
                                      <p:cBhvr>
                                        <p:cTn id="27" dur="750" decel="100000" fill="hold">
                                          <p:stCondLst>
                                            <p:cond delay="0"/>
                                          </p:stCondLst>
                                        </p:cTn>
                                        <p:tgtEl>
                                          <p:spTgt spid="37"/>
                                        </p:tgtEl>
                                      </p:cBhvr>
                                      <p:from x="0" y="0"/>
                                      <p:to x="100000" y="100000"/>
                                    </p:animScale>
                                    <p:anim from="0" to="1" calcmode="lin" valueType="num">
                                      <p:cBhvr>
                                        <p:cTn id="28" dur="150" fill="hold">
                                          <p:stCondLst>
                                            <p:cond delay="0"/>
                                          </p:stCondLst>
                                        </p:cTn>
                                        <p:tgtEl>
                                          <p:spTgt spid="37"/>
                                        </p:tgtEl>
                                        <p:attrNameLst>
                                          <p:attrName>style.opacity</p:attrName>
                                        </p:attrNameLst>
                                      </p:cBhvr>
                                    </p:anim>
                                  </p:childTnLst>
                                </p:cTn>
                              </p:par>
                              <p:par>
                                <p:cTn id="29" presetID="10" presetClass="entr" presetSubtype="0" decel="10000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anim from="0" to="1" calcmode="lin" valueType="num">
                                      <p:cBhvr>
                                        <p:cTn id="31" dur="1000" fill="hold">
                                          <p:stCondLst>
                                            <p:cond delay="0"/>
                                          </p:stCondLst>
                                        </p:cTn>
                                        <p:tgtEl>
                                          <p:spTgt spid="46"/>
                                        </p:tgtEl>
                                        <p:attrNameLst>
                                          <p:attrName>style.opacity</p:attrName>
                                        </p:attrNameLst>
                                      </p:cBhvr>
                                    </p:anim>
                                    <p:anim to="" calcmode="lin" valueType="num">
                                      <p:cBhvr>
                                        <p:cTn id="32" dur="1000" fill="hold">
                                          <p:stCondLst>
                                            <p:cond delay="0"/>
                                          </p:stCondLst>
                                        </p:cTn>
                                        <p:tgtEl>
                                          <p:spTgt spid="46"/>
                                        </p:tgtEl>
                                        <p:attrNameLst>
                                          <p:attrName>ppt_x</p:attrName>
                                        </p:attrNameLst>
                                      </p:cBhvr>
                                      <p:tavLst>
                                        <p:tav tm="0" fmla="$">
                                          <p:val>
                                            <p:strVal val="#ppt_x-.05"/>
                                          </p:val>
                                        </p:tav>
                                        <p:tav tm="100000" fmla="$">
                                          <p:val>
                                            <p:strVal val="#ppt_x"/>
                                          </p:val>
                                        </p:tav>
                                      </p:tavLst>
                                    </p:anim>
                                  </p:childTnLst>
                                </p:cTn>
                              </p:par>
                              <p:par>
                                <p:cTn id="33" presetID="22" presetClass="entr" presetSubtype="8" fill="hold" nodeType="with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wipe(left)">
                                      <p:cBhvr>
                                        <p:cTn id="35" dur="1000"/>
                                        <p:tgtEl>
                                          <p:spTgt spid="47"/>
                                        </p:tgtEl>
                                      </p:cBhvr>
                                    </p:animEffect>
                                  </p:childTnLst>
                                </p:cTn>
                              </p:par>
                              <p:par>
                                <p:cTn id="36" presetID="22" presetClass="entr" presetSubtype="8" fill="hold" nodeType="with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left)">
                                      <p:cBhvr>
                                        <p:cTn id="38" dur="10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accel="50000" decel="5000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anim to="" calcmode="lin" valueType="num">
                                      <p:cBhvr>
                                        <p:cTn id="43" dur="750" decel="100000" fill="hold">
                                          <p:stCondLst>
                                            <p:cond delay="0"/>
                                          </p:stCondLst>
                                        </p:cTn>
                                        <p:tgtEl>
                                          <p:spTgt spid="48"/>
                                        </p:tgtEl>
                                        <p:attrNameLst>
                                          <p:attrName>ppt_x</p:attrName>
                                        </p:attrNameLst>
                                      </p:cBhvr>
                                      <p:tavLst>
                                        <p:tav tm="0" fmla="$">
                                          <p:val>
                                            <p:strVal val="ppt_x-ppt_w/2"/>
                                          </p:val>
                                        </p:tav>
                                        <p:tav tm="100000" fmla="$">
                                          <p:val>
                                            <p:strVal val="#ppt_x"/>
                                          </p:val>
                                        </p:tav>
                                      </p:tavLst>
                                    </p:anim>
                                    <p:anim to="" calcmode="lin" valueType="num">
                                      <p:cBhvr>
                                        <p:cTn id="44" dur="750" decel="100000" fill="hold">
                                          <p:stCondLst>
                                            <p:cond delay="0"/>
                                          </p:stCondLst>
                                        </p:cTn>
                                        <p:tgtEl>
                                          <p:spTgt spid="48"/>
                                        </p:tgtEl>
                                        <p:attrNameLst>
                                          <p:attrName>ppt_y</p:attrName>
                                        </p:attrNameLst>
                                      </p:cBhvr>
                                      <p:tavLst>
                                        <p:tav tm="0" fmla="$">
                                          <p:val>
                                            <p:strVal val="ppt_y-ppt_h/2"/>
                                          </p:val>
                                        </p:tav>
                                        <p:tav tm="100000" fmla="$">
                                          <p:val>
                                            <p:strVal val="#ppt_y"/>
                                          </p:val>
                                        </p:tav>
                                      </p:tavLst>
                                    </p:anim>
                                    <p:animScale>
                                      <p:cBhvr>
                                        <p:cTn id="45" dur="750" decel="100000" fill="hold">
                                          <p:stCondLst>
                                            <p:cond delay="0"/>
                                          </p:stCondLst>
                                        </p:cTn>
                                        <p:tgtEl>
                                          <p:spTgt spid="48"/>
                                        </p:tgtEl>
                                      </p:cBhvr>
                                      <p:from x="0" y="0"/>
                                      <p:to x="100000" y="100000"/>
                                    </p:animScale>
                                    <p:anim from="0" to="1" calcmode="lin" valueType="num">
                                      <p:cBhvr>
                                        <p:cTn id="46" dur="150" fill="hold">
                                          <p:stCondLst>
                                            <p:cond delay="0"/>
                                          </p:stCondLst>
                                        </p:cTn>
                                        <p:tgtEl>
                                          <p:spTgt spid="48"/>
                                        </p:tgtEl>
                                        <p:attrNameLst>
                                          <p:attrName>style.opacity</p:attrName>
                                        </p:attrNameLst>
                                      </p:cBhvr>
                                    </p:anim>
                                  </p:childTnLst>
                                </p:cTn>
                              </p:par>
                              <p:par>
                                <p:cTn id="47" presetID="10" presetClass="entr" presetSubtype="0" decel="10000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 from="0" to="1" calcmode="lin" valueType="num">
                                      <p:cBhvr>
                                        <p:cTn id="49" dur="1000" fill="hold">
                                          <p:stCondLst>
                                            <p:cond delay="0"/>
                                          </p:stCondLst>
                                        </p:cTn>
                                        <p:tgtEl>
                                          <p:spTgt spid="49"/>
                                        </p:tgtEl>
                                        <p:attrNameLst>
                                          <p:attrName>style.opacity</p:attrName>
                                        </p:attrNameLst>
                                      </p:cBhvr>
                                    </p:anim>
                                    <p:anim to="" calcmode="lin" valueType="num">
                                      <p:cBhvr>
                                        <p:cTn id="50" dur="1000" fill="hold">
                                          <p:stCondLst>
                                            <p:cond delay="0"/>
                                          </p:stCondLst>
                                        </p:cTn>
                                        <p:tgtEl>
                                          <p:spTgt spid="49"/>
                                        </p:tgtEl>
                                        <p:attrNameLst>
                                          <p:attrName>ppt_x</p:attrName>
                                        </p:attrNameLst>
                                      </p:cBhvr>
                                      <p:tavLst>
                                        <p:tav tm="0" fmla="$">
                                          <p:val>
                                            <p:strVal val="#ppt_x-.05"/>
                                          </p:val>
                                        </p:tav>
                                        <p:tav tm="100000" fmla="$">
                                          <p:val>
                                            <p:strVal val="#ppt_x"/>
                                          </p:val>
                                        </p:tav>
                                      </p:tavLst>
                                    </p:anim>
                                  </p:childTnLst>
                                </p:cTn>
                              </p:par>
                              <p:par>
                                <p:cTn id="51" presetID="22" presetClass="entr" presetSubtype="1" fill="hold" nodeType="withEffect">
                                  <p:stCondLst>
                                    <p:cond delay="0"/>
                                  </p:stCondLst>
                                  <p:childTnLst>
                                    <p:set>
                                      <p:cBhvr>
                                        <p:cTn id="52" dur="1" fill="hold">
                                          <p:stCondLst>
                                            <p:cond delay="0"/>
                                          </p:stCondLst>
                                        </p:cTn>
                                        <p:tgtEl>
                                          <p:spTgt spid="50"/>
                                        </p:tgtEl>
                                        <p:attrNameLst>
                                          <p:attrName>style.visibility</p:attrName>
                                        </p:attrNameLst>
                                      </p:cBhvr>
                                      <p:to>
                                        <p:strVal val="visible"/>
                                      </p:to>
                                    </p:set>
                                    <p:animEffect transition="in" filter="wipe(up)">
                                      <p:cBhvr>
                                        <p:cTn id="53" dur="10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27" grpId="0" animBg="1"/>
      <p:bldP spid="28" grpId="0"/>
      <p:bldP spid="37" grpId="0" animBg="1"/>
      <p:bldP spid="46" grpId="0"/>
      <p:bldP spid="48" grpId="0" animBg="1"/>
      <p:bldP spid="49"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E53AC96-5521-68D7-AAA3-07FEB06D6EA4}"/>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86C8503C-C00B-58D1-FBEB-683D694FBB02}"/>
              </a:ext>
            </a:extLst>
          </p:cNvPr>
          <p:cNvGrpSpPr/>
          <p:nvPr/>
        </p:nvGrpSpPr>
        <p:grpSpPr>
          <a:xfrm>
            <a:off x="11133749" y="187210"/>
            <a:ext cx="810076" cy="304322"/>
            <a:chOff x="4879929" y="-887895"/>
            <a:chExt cx="810076" cy="304322"/>
          </a:xfrm>
        </p:grpSpPr>
        <p:sp>
          <p:nvSpPr>
            <p:cNvPr id="3" name="Rectangle: Top Corners Rounded 2">
              <a:extLst>
                <a:ext uri="{FF2B5EF4-FFF2-40B4-BE49-F238E27FC236}">
                  <a16:creationId xmlns:a16="http://schemas.microsoft.com/office/drawing/2014/main" id="{7A071C03-7DBE-1B59-56D9-83FBFB39ED8A}"/>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40D35776-71A4-45FD-21E3-B6C29DF2E3FB}"/>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FBE27D4-FC87-35B2-3960-7D8D1BD02982}"/>
                </a:ext>
              </a:extLst>
            </p:cNvPr>
            <p:cNvSpPr txBox="1"/>
            <p:nvPr/>
          </p:nvSpPr>
          <p:spPr>
            <a:xfrm>
              <a:off x="4919942" y="-880711"/>
              <a:ext cx="405038" cy="276999"/>
            </a:xfrm>
            <a:prstGeom prst="rect">
              <a:avLst/>
            </a:prstGeom>
            <a:noFill/>
          </p:spPr>
          <p:txBody>
            <a:bodyPr wrap="square" rtlCol="0">
              <a:spAutoFit/>
            </a:bodyPr>
            <a:lstStyle/>
            <a:p>
              <a:r>
                <a:rPr lang="en-US" sz="1200">
                  <a:latin typeface="Inter 18pt Black" panose="02000503000000020004" pitchFamily="2" charset="0"/>
                  <a:ea typeface="Inter 18pt Black" panose="02000503000000020004" pitchFamily="2" charset="0"/>
                </a:rPr>
                <a:t>07</a:t>
              </a:r>
            </a:p>
          </p:txBody>
        </p:sp>
        <p:sp>
          <p:nvSpPr>
            <p:cNvPr id="6" name="TextBox 5">
              <a:extLst>
                <a:ext uri="{FF2B5EF4-FFF2-40B4-BE49-F238E27FC236}">
                  <a16:creationId xmlns:a16="http://schemas.microsoft.com/office/drawing/2014/main" id="{DF7E4241-3698-AF1C-EF90-93C5C307D456}"/>
                </a:ext>
              </a:extLst>
            </p:cNvPr>
            <p:cNvSpPr txBox="1"/>
            <p:nvPr/>
          </p:nvSpPr>
          <p:spPr>
            <a:xfrm>
              <a:off x="5275557" y="-874234"/>
              <a:ext cx="386160" cy="276999"/>
            </a:xfrm>
            <a:prstGeom prst="rect">
              <a:avLst/>
            </a:prstGeom>
            <a:noFill/>
          </p:spPr>
          <p:txBody>
            <a:bodyPr wrap="square" rtlCol="0">
              <a:spAutoFit/>
            </a:bodyPr>
            <a:lstStyle/>
            <a:p>
              <a:r>
                <a:rPr lang="en-US" sz="120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rPr>
                <a:t>15</a:t>
              </a:r>
            </a:p>
          </p:txBody>
        </p:sp>
      </p:grpSp>
      <p:cxnSp>
        <p:nvCxnSpPr>
          <p:cNvPr id="15" name="Straight Connector 14">
            <a:extLst>
              <a:ext uri="{FF2B5EF4-FFF2-40B4-BE49-F238E27FC236}">
                <a16:creationId xmlns:a16="http://schemas.microsoft.com/office/drawing/2014/main" id="{3EC44EBA-3D73-FEDD-970D-4C80C54687D5}"/>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8B8605C1-A0BC-D639-A85A-59980DD6254D}"/>
              </a:ext>
            </a:extLst>
          </p:cNvPr>
          <p:cNvSpPr txBox="1"/>
          <p:nvPr/>
        </p:nvSpPr>
        <p:spPr>
          <a:xfrm>
            <a:off x="661877"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Introduction</a:t>
            </a:r>
          </a:p>
        </p:txBody>
      </p:sp>
      <p:cxnSp>
        <p:nvCxnSpPr>
          <p:cNvPr id="17" name="Straight Connector 16">
            <a:extLst>
              <a:ext uri="{FF2B5EF4-FFF2-40B4-BE49-F238E27FC236}">
                <a16:creationId xmlns:a16="http://schemas.microsoft.com/office/drawing/2014/main" id="{A084DEC9-51E1-9BC0-E950-32CBD5C3AD8D}"/>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F9C10EF-C583-B824-13D4-7F1B814D3A9B}"/>
              </a:ext>
            </a:extLst>
          </p:cNvPr>
          <p:cNvSpPr txBox="1"/>
          <p:nvPr/>
        </p:nvSpPr>
        <p:spPr>
          <a:xfrm>
            <a:off x="2984814" y="6579238"/>
            <a:ext cx="1463723"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Literature review</a:t>
            </a:r>
          </a:p>
        </p:txBody>
      </p:sp>
      <p:cxnSp>
        <p:nvCxnSpPr>
          <p:cNvPr id="19" name="Straight Connector 18">
            <a:extLst>
              <a:ext uri="{FF2B5EF4-FFF2-40B4-BE49-F238E27FC236}">
                <a16:creationId xmlns:a16="http://schemas.microsoft.com/office/drawing/2014/main" id="{78776667-BEC0-E3AC-F825-7CB22A1D8BF2}"/>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232C180-A482-3270-995C-125BE2038C37}"/>
              </a:ext>
            </a:extLst>
          </p:cNvPr>
          <p:cNvCxnSpPr>
            <a:cxnSpLocks/>
            <a:endCxn id="22" idx="1"/>
          </p:cNvCxnSpPr>
          <p:nvPr/>
        </p:nvCxnSpPr>
        <p:spPr>
          <a:xfrm>
            <a:off x="6763102" y="6710043"/>
            <a:ext cx="1401856"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613C3E85-DA06-1466-B374-80923A2BE3CD}"/>
              </a:ext>
            </a:extLst>
          </p:cNvPr>
          <p:cNvSpPr txBox="1"/>
          <p:nvPr/>
        </p:nvSpPr>
        <p:spPr>
          <a:xfrm>
            <a:off x="8164958" y="6579238"/>
            <a:ext cx="1025769" cy="261610"/>
          </a:xfrm>
          <a:prstGeom prst="rect">
            <a:avLst/>
          </a:prstGeom>
          <a:noFill/>
        </p:spPr>
        <p:txBody>
          <a:bodyPr wrap="square" rtlCol="0">
            <a:spAutoFit/>
          </a:bodyPr>
          <a:lstStyle/>
          <a:p>
            <a:pPr algn="ctr"/>
            <a:r>
              <a:rPr lang="en-US" sz="1100" dirty="0">
                <a:latin typeface="Inter 18pt" panose="02000503000000020004" pitchFamily="2" charset="0"/>
                <a:ea typeface="Inter 18pt" panose="02000503000000020004" pitchFamily="2" charset="0"/>
              </a:rPr>
              <a:t>Results</a:t>
            </a:r>
          </a:p>
        </p:txBody>
      </p:sp>
      <p:cxnSp>
        <p:nvCxnSpPr>
          <p:cNvPr id="23" name="Straight Connector 22">
            <a:extLst>
              <a:ext uri="{FF2B5EF4-FFF2-40B4-BE49-F238E27FC236}">
                <a16:creationId xmlns:a16="http://schemas.microsoft.com/office/drawing/2014/main" id="{CEEE016C-FC5A-8DCC-AFA6-71185B5A03C2}"/>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73BE411C-9498-5D95-79F0-EEB609E31571}"/>
              </a:ext>
            </a:extLst>
          </p:cNvPr>
          <p:cNvSpPr txBox="1"/>
          <p:nvPr/>
        </p:nvSpPr>
        <p:spPr>
          <a:xfrm>
            <a:off x="10665984"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Conclusion</a:t>
            </a:r>
          </a:p>
        </p:txBody>
      </p:sp>
      <p:cxnSp>
        <p:nvCxnSpPr>
          <p:cNvPr id="25" name="Straight Connector 24">
            <a:extLst>
              <a:ext uri="{FF2B5EF4-FFF2-40B4-BE49-F238E27FC236}">
                <a16:creationId xmlns:a16="http://schemas.microsoft.com/office/drawing/2014/main" id="{8C91A2C1-01FA-AF2C-2B26-78E8F35DA65A}"/>
              </a:ext>
            </a:extLst>
          </p:cNvPr>
          <p:cNvCxnSpPr>
            <a:cxnSpLocks/>
          </p:cNvCxnSpPr>
          <p:nvPr/>
        </p:nvCxnSpPr>
        <p:spPr>
          <a:xfrm>
            <a:off x="11647802"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83F91406-F8B9-BF0D-86A0-47201958A6C2}"/>
              </a:ext>
            </a:extLst>
          </p:cNvPr>
          <p:cNvSpPr/>
          <p:nvPr/>
        </p:nvSpPr>
        <p:spPr>
          <a:xfrm>
            <a:off x="469170" y="1456110"/>
            <a:ext cx="11253660" cy="4910358"/>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Table 28">
            <a:extLst>
              <a:ext uri="{FF2B5EF4-FFF2-40B4-BE49-F238E27FC236}">
                <a16:creationId xmlns:a16="http://schemas.microsoft.com/office/drawing/2014/main" id="{21CF59B7-9FA2-16E1-CD74-7281C8DB8376}"/>
              </a:ext>
            </a:extLst>
          </p:cNvPr>
          <p:cNvGraphicFramePr>
            <a:graphicFrameLocks noGrp="1"/>
          </p:cNvGraphicFramePr>
          <p:nvPr>
            <p:extLst>
              <p:ext uri="{D42A27DB-BD31-4B8C-83A1-F6EECF244321}">
                <p14:modId xmlns:p14="http://schemas.microsoft.com/office/powerpoint/2010/main" val="179386361"/>
              </p:ext>
            </p:extLst>
          </p:nvPr>
        </p:nvGraphicFramePr>
        <p:xfrm>
          <a:off x="617504" y="1570172"/>
          <a:ext cx="10941299" cy="4735748"/>
        </p:xfrm>
        <a:graphic>
          <a:graphicData uri="http://schemas.openxmlformats.org/drawingml/2006/table">
            <a:tbl>
              <a:tblPr firstRow="1" firstCol="1" bandRow="1"/>
              <a:tblGrid>
                <a:gridCol w="1263004">
                  <a:extLst>
                    <a:ext uri="{9D8B030D-6E8A-4147-A177-3AD203B41FA5}">
                      <a16:colId xmlns:a16="http://schemas.microsoft.com/office/drawing/2014/main" val="3233981485"/>
                    </a:ext>
                  </a:extLst>
                </a:gridCol>
                <a:gridCol w="7698440">
                  <a:extLst>
                    <a:ext uri="{9D8B030D-6E8A-4147-A177-3AD203B41FA5}">
                      <a16:colId xmlns:a16="http://schemas.microsoft.com/office/drawing/2014/main" val="3481889980"/>
                    </a:ext>
                  </a:extLst>
                </a:gridCol>
                <a:gridCol w="1979855">
                  <a:extLst>
                    <a:ext uri="{9D8B030D-6E8A-4147-A177-3AD203B41FA5}">
                      <a16:colId xmlns:a16="http://schemas.microsoft.com/office/drawing/2014/main" val="1913834895"/>
                    </a:ext>
                  </a:extLst>
                </a:gridCol>
              </a:tblGrid>
              <a:tr h="136150">
                <a:tc>
                  <a:txBody>
                    <a:bodyPr/>
                    <a:lstStyle/>
                    <a:p>
                      <a:pPr algn="ctr">
                        <a:lnSpc>
                          <a:spcPct val="110000"/>
                        </a:lnSpc>
                        <a:spcAft>
                          <a:spcPts val="800"/>
                        </a:spcAft>
                      </a:pPr>
                      <a:r>
                        <a:rPr lang="en-GB" sz="850" b="1" kern="100">
                          <a:solidFill>
                            <a:schemeClr val="bg1"/>
                          </a:solidFill>
                          <a:effectLst>
                            <a:outerShdw blurRad="38100" dist="38100" dir="2700000" algn="tl">
                              <a:srgbClr val="000000">
                                <a:alpha val="43137"/>
                              </a:srgbClr>
                            </a:outerShdw>
                          </a:effectLst>
                          <a:latin typeface="Inter 18pt" panose="02000503000000020004" pitchFamily="2" charset="0"/>
                          <a:ea typeface="Inter 18pt" panose="02000503000000020004" pitchFamily="2" charset="0"/>
                        </a:rPr>
                        <a:t>Variable</a:t>
                      </a:r>
                      <a:endParaRPr lang="en-US" sz="850" kern="100">
                        <a:solidFill>
                          <a:schemeClr val="bg1"/>
                        </a:solidFill>
                        <a:effectLst>
                          <a:outerShdw blurRad="38100" dist="38100" dir="2700000" algn="tl">
                            <a:srgbClr val="000000">
                              <a:alpha val="43137"/>
                            </a:srgbClr>
                          </a:outerShdw>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88093"/>
                    </a:solidFill>
                  </a:tcPr>
                </a:tc>
                <a:tc>
                  <a:txBody>
                    <a:bodyPr/>
                    <a:lstStyle/>
                    <a:p>
                      <a:pPr algn="ctr">
                        <a:lnSpc>
                          <a:spcPct val="110000"/>
                        </a:lnSpc>
                        <a:spcAft>
                          <a:spcPts val="800"/>
                        </a:spcAft>
                      </a:pPr>
                      <a:r>
                        <a:rPr lang="en-GB" sz="850" b="1" kern="100">
                          <a:solidFill>
                            <a:schemeClr val="bg1"/>
                          </a:solidFill>
                          <a:effectLst>
                            <a:outerShdw blurRad="38100" dist="38100" dir="2700000" algn="tl">
                              <a:srgbClr val="000000">
                                <a:alpha val="43137"/>
                              </a:srgbClr>
                            </a:outerShdw>
                          </a:effectLst>
                          <a:latin typeface="Inter 18pt" panose="02000503000000020004" pitchFamily="2" charset="0"/>
                          <a:ea typeface="Inter 18pt" panose="02000503000000020004" pitchFamily="2" charset="0"/>
                        </a:rPr>
                        <a:t>Description</a:t>
                      </a:r>
                      <a:endParaRPr lang="en-US" sz="850" kern="100">
                        <a:solidFill>
                          <a:schemeClr val="bg1"/>
                        </a:solidFill>
                        <a:effectLst>
                          <a:outerShdw blurRad="38100" dist="38100" dir="2700000" algn="tl">
                            <a:srgbClr val="000000">
                              <a:alpha val="43137"/>
                            </a:srgbClr>
                          </a:outerShdw>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solidFill>
                      <a:srgbClr val="088093"/>
                    </a:solidFill>
                  </a:tcPr>
                </a:tc>
                <a:tc>
                  <a:txBody>
                    <a:bodyPr/>
                    <a:lstStyle/>
                    <a:p>
                      <a:pPr algn="ctr">
                        <a:lnSpc>
                          <a:spcPct val="110000"/>
                        </a:lnSpc>
                        <a:spcAft>
                          <a:spcPts val="800"/>
                        </a:spcAft>
                      </a:pPr>
                      <a:r>
                        <a:rPr lang="en-GB" sz="850" b="1" kern="100">
                          <a:solidFill>
                            <a:schemeClr val="bg1"/>
                          </a:solidFill>
                          <a:effectLst>
                            <a:outerShdw blurRad="38100" dist="38100" dir="2700000" algn="tl">
                              <a:srgbClr val="000000">
                                <a:alpha val="43137"/>
                              </a:srgbClr>
                            </a:outerShdw>
                          </a:effectLst>
                          <a:latin typeface="Inter 18pt" panose="02000503000000020004" pitchFamily="2" charset="0"/>
                          <a:ea typeface="Inter 18pt" panose="02000503000000020004" pitchFamily="2" charset="0"/>
                        </a:rPr>
                        <a:t>Sources</a:t>
                      </a:r>
                      <a:endParaRPr lang="en-US" sz="850" kern="100">
                        <a:solidFill>
                          <a:schemeClr val="bg1"/>
                        </a:solidFill>
                        <a:effectLst>
                          <a:outerShdw blurRad="38100" dist="38100" dir="2700000" algn="tl">
                            <a:srgbClr val="000000">
                              <a:alpha val="43137"/>
                            </a:srgbClr>
                          </a:outerShdw>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a:noFill/>
                    </a:lnT>
                    <a:lnB w="12700" cap="flat" cmpd="sng" algn="ctr">
                      <a:solidFill>
                        <a:srgbClr val="000000"/>
                      </a:solidFill>
                      <a:prstDash val="solid"/>
                      <a:round/>
                      <a:headEnd type="none" w="med" len="med"/>
                      <a:tailEnd type="none" w="med" len="med"/>
                    </a:lnB>
                    <a:solidFill>
                      <a:srgbClr val="088093"/>
                    </a:solidFill>
                  </a:tcPr>
                </a:tc>
                <a:extLst>
                  <a:ext uri="{0D108BD9-81ED-4DB2-BD59-A6C34878D82A}">
                    <a16:rowId xmlns:a16="http://schemas.microsoft.com/office/drawing/2014/main" val="1120781432"/>
                  </a:ext>
                </a:extLst>
              </a:tr>
              <a:tr h="289107">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Climate change exposure </a:t>
                      </a:r>
                      <a:r>
                        <a:rPr lang="en-GB" sz="850" kern="100">
                          <a:effectLst/>
                          <a:latin typeface="Inter 18pt" panose="02000503000000020004" pitchFamily="2" charset="0"/>
                          <a:ea typeface="Inter 18pt" panose="02000503000000020004" pitchFamily="2" charset="0"/>
                        </a:rPr>
                        <a:t>(CCE)</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tabLst>
                          <a:tab pos="317500" algn="l"/>
                        </a:tabLst>
                      </a:pPr>
                      <a:r>
                        <a:rPr lang="en-GB" sz="850" kern="100">
                          <a:effectLst/>
                          <a:latin typeface="Inter 18pt" panose="02000503000000020004" pitchFamily="2" charset="0"/>
                          <a:ea typeface="Inter 18pt" panose="02000503000000020004" pitchFamily="2" charset="0"/>
                        </a:rPr>
                        <a:t>The relative frequency of bigrams associated with climate change appearing in earnings conference call transcripts.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Constructed by Sautner et al. (2023)</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219465439"/>
                  </a:ext>
                </a:extLst>
              </a:tr>
              <a:tr h="289107">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Climate change risk </a:t>
                      </a:r>
                      <a:r>
                        <a:rPr lang="en-GB" sz="850" kern="100">
                          <a:effectLst/>
                          <a:latin typeface="Inter 18pt" panose="02000503000000020004" pitchFamily="2" charset="0"/>
                          <a:ea typeface="Inter 18pt" panose="02000503000000020004" pitchFamily="2" charset="0"/>
                        </a:rPr>
                        <a:t>(CCR)</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relative frequency of bigrams related to climate change that co-occur with the term’s "risk" or "uncertainty" (or their synonyms) within the same sentence in earnings conference call transcripts.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27403856"/>
                  </a:ext>
                </a:extLst>
              </a:tr>
              <a:tr h="289107">
                <a:tc>
                  <a:txBody>
                    <a:bodyPr/>
                    <a:lstStyle/>
                    <a:p>
                      <a:pPr>
                        <a:lnSpc>
                          <a:spcPct val="110000"/>
                        </a:lnSpc>
                        <a:spcAft>
                          <a:spcPts val="800"/>
                        </a:spcAft>
                      </a:pPr>
                      <a:r>
                        <a:rPr lang="en-GB" sz="850" i="1" kern="0">
                          <a:effectLst/>
                          <a:latin typeface="Inter 18pt" panose="02000503000000020004" pitchFamily="2" charset="0"/>
                          <a:ea typeface="Inter 18pt" panose="02000503000000020004" pitchFamily="2" charset="0"/>
                        </a:rPr>
                        <a:t>Deviation from target Cash </a:t>
                      </a:r>
                      <a:r>
                        <a:rPr lang="en-GB" sz="850" kern="0">
                          <a:effectLst/>
                          <a:latin typeface="Inter 18pt" panose="02000503000000020004" pitchFamily="2" charset="0"/>
                          <a:ea typeface="Inter 18pt" panose="02000503000000020004" pitchFamily="2" charset="0"/>
                        </a:rPr>
                        <a:t>(DevCash)</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deviation from the target, defined as the gap between actual cash holdings and the target cash holdings level.</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Seft-calculated as suggested in Ozkan and Ozkan (2004)</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91413877"/>
                  </a:ext>
                </a:extLst>
              </a:tr>
              <a:tr h="138911">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Cash/TA</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ratio of cash and cash equivalents to total assets.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Compustat Global database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37578893"/>
                  </a:ext>
                </a:extLst>
              </a:tr>
              <a:tr h="205703">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Cash/NA</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ratio of cash and cash equivalents to net assets, where net assets are defined as total assets minus total liabilities.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190750165"/>
                  </a:ext>
                </a:extLst>
              </a:tr>
              <a:tr h="138911">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Size </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natural logarithm of total assets, normalised by the book value of total assets.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96313743"/>
                  </a:ext>
                </a:extLst>
              </a:tr>
              <a:tr h="289107">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Tobin’s Q</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ratio of enterprise value, calculated as (book value of total assets minus book value of equity plus market value of equity), to the book value of total assets.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7242060"/>
                  </a:ext>
                </a:extLst>
              </a:tr>
              <a:tr h="312568">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Industry CF risk </a:t>
                      </a:r>
                      <a:r>
                        <a:rPr lang="en-GB" sz="850" kern="100">
                          <a:effectLst/>
                          <a:latin typeface="Inter 18pt" panose="02000503000000020004" pitchFamily="2" charset="0"/>
                          <a:ea typeface="Inter 18pt" panose="02000503000000020004" pitchFamily="2" charset="0"/>
                        </a:rPr>
                        <a:t>(Industry)</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industry-level cash flow volatility, measured as the mean of the standard deviation of cash flow scaled by total assets over a 4-year period for firms within the same industry, as categorised by the two-digit SIC code.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807249475"/>
                  </a:ext>
                </a:extLst>
              </a:tr>
              <a:tr h="205703">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CFO</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ratio of earnings before depreciation, but after interest, dividends, and taxes, to the book value of total assets.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342674488"/>
                  </a:ext>
                </a:extLst>
              </a:tr>
              <a:tr h="138911">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NWC</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ratio of net working capital, excluding cash and equivalents, to the book value of total assets.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07294839"/>
                  </a:ext>
                </a:extLst>
              </a:tr>
              <a:tr h="138911">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CapEx</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ratio of capital expenditures to the book value of total assets.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941485258"/>
                  </a:ext>
                </a:extLst>
              </a:tr>
              <a:tr h="138911">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Leverage</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ratio of total debt to the book value of total assets.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638478979"/>
                  </a:ext>
                </a:extLst>
              </a:tr>
              <a:tr h="138911">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R&amp;D</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ratio of research and development (R&amp;D) expenditures to the book value of total assets.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40710057"/>
                  </a:ext>
                </a:extLst>
              </a:tr>
              <a:tr h="138911">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Dividend</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A binary variable set to 1 if the firm paid a common dividend during the year, and 0 if it did not.</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36296924"/>
                  </a:ext>
                </a:extLst>
              </a:tr>
              <a:tr h="138911">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Acquisition</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A binary variable set to 1 if the firm undertook an acquisition during the year, and 0 otherwise.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42128568"/>
                  </a:ext>
                </a:extLst>
              </a:tr>
              <a:tr h="138911">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Age</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firm's age, measured as the number of years since the commencement of its operations.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167531806"/>
                  </a:ext>
                </a:extLst>
              </a:tr>
              <a:tr h="289107">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Inflation</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consumer price index (CPI), representing the annual percentage change in the cost to the average consumer of acquiring a standard basket of goods and services.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World Bank's World Development Indicators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1102820"/>
                  </a:ext>
                </a:extLst>
              </a:tr>
              <a:tr h="138911">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GDP Growth</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natural logarithm of a country's gross domestic product (GDP) per capita.</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As above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79898500"/>
                  </a:ext>
                </a:extLst>
              </a:tr>
              <a:tr h="312568">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Corruption</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The level of corruption, defined as the extent to which public power is exploited for private gain, encompassing both minor and major forms of corruption, as well as the undue influence or "capture" of the state by elites and private interests.</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World Bank Worldwide Governance Indicators database.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54204305"/>
                  </a:ext>
                </a:extLst>
              </a:tr>
              <a:tr h="439304">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High Financial Constraint</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Firms are classified as having high financial constraints if they fall within the top tercile of the index, and as having low financial constraints if they fall within the bottom tercile.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Self-calculated following The Whited-Wu index (Whited &amp; Wu, 2006)</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700469900"/>
                  </a:ext>
                </a:extLst>
              </a:tr>
              <a:tr h="289107">
                <a:tc>
                  <a:txBody>
                    <a:bodyPr/>
                    <a:lstStyle/>
                    <a:p>
                      <a:pPr>
                        <a:lnSpc>
                          <a:spcPct val="110000"/>
                        </a:lnSpc>
                        <a:spcAft>
                          <a:spcPts val="800"/>
                        </a:spcAft>
                      </a:pPr>
                      <a:r>
                        <a:rPr lang="en-GB" sz="850" i="1" kern="100">
                          <a:effectLst/>
                          <a:latin typeface="Inter 18pt" panose="02000503000000020004" pitchFamily="2" charset="0"/>
                          <a:ea typeface="Inter 18pt" panose="02000503000000020004" pitchFamily="2" charset="0"/>
                        </a:rPr>
                        <a:t>High Stringent</a:t>
                      </a:r>
                      <a:endParaRPr lang="en-US" sz="850" kern="100">
                        <a:effectLst/>
                        <a:latin typeface="Inter 18pt" panose="02000503000000020004" pitchFamily="2" charset="0"/>
                        <a:ea typeface="Inter 18pt" panose="02000503000000020004" pitchFamily="2" charset="0"/>
                      </a:endParaRPr>
                    </a:p>
                  </a:txBody>
                  <a:tcPr marL="26851" marR="26851"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gn="just">
                        <a:lnSpc>
                          <a:spcPct val="110000"/>
                        </a:lnSpc>
                        <a:spcAft>
                          <a:spcPts val="800"/>
                        </a:spcAft>
                      </a:pPr>
                      <a:r>
                        <a:rPr lang="en-GB" sz="850" kern="100">
                          <a:effectLst/>
                          <a:latin typeface="Inter 18pt" panose="02000503000000020004" pitchFamily="2" charset="0"/>
                          <a:ea typeface="Inter 18pt" panose="02000503000000020004" pitchFamily="2" charset="0"/>
                        </a:rPr>
                        <a:t>Firms in the top tercile of the EPS index are classified as highly stringent, while firms in the bottom tercile are classified as having low stringency.</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noFill/>
                  </a:tcPr>
                </a:tc>
                <a:tc>
                  <a:txBody>
                    <a:bodyPr/>
                    <a:lstStyle/>
                    <a:p>
                      <a:pPr>
                        <a:lnSpc>
                          <a:spcPct val="110000"/>
                        </a:lnSpc>
                        <a:spcAft>
                          <a:spcPts val="800"/>
                        </a:spcAft>
                      </a:pPr>
                      <a:r>
                        <a:rPr lang="en-GB" sz="850" kern="100">
                          <a:effectLst/>
                          <a:latin typeface="Inter 18pt" panose="02000503000000020004" pitchFamily="2" charset="0"/>
                          <a:ea typeface="Inter 18pt" panose="02000503000000020004" pitchFamily="2" charset="0"/>
                        </a:rPr>
                        <a:t>OECD website</a:t>
                      </a:r>
                      <a:endParaRPr lang="en-US" sz="850" kern="100">
                        <a:effectLst/>
                        <a:latin typeface="Inter 18pt" panose="02000503000000020004" pitchFamily="2" charset="0"/>
                        <a:ea typeface="Inter 18pt" panose="02000503000000020004" pitchFamily="2" charset="0"/>
                      </a:endParaRPr>
                    </a:p>
                  </a:txBody>
                  <a:tcPr marL="26851" marR="26851"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a:noFill/>
                    </a:lnB>
                    <a:noFill/>
                  </a:tcPr>
                </a:tc>
                <a:extLst>
                  <a:ext uri="{0D108BD9-81ED-4DB2-BD59-A6C34878D82A}">
                    <a16:rowId xmlns:a16="http://schemas.microsoft.com/office/drawing/2014/main" val="3871832723"/>
                  </a:ext>
                </a:extLst>
              </a:tr>
            </a:tbl>
          </a:graphicData>
        </a:graphic>
      </p:graphicFrame>
      <p:pic>
        <p:nvPicPr>
          <p:cNvPr id="30" name="Picture 29">
            <a:extLst>
              <a:ext uri="{FF2B5EF4-FFF2-40B4-BE49-F238E27FC236}">
                <a16:creationId xmlns:a16="http://schemas.microsoft.com/office/drawing/2014/main" id="{E33B448C-3559-AF6B-AEC1-524003F38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sp>
        <p:nvSpPr>
          <p:cNvPr id="31" name="TextBox 30">
            <a:extLst>
              <a:ext uri="{FF2B5EF4-FFF2-40B4-BE49-F238E27FC236}">
                <a16:creationId xmlns:a16="http://schemas.microsoft.com/office/drawing/2014/main" id="{EA88F49A-CD96-7B44-1C48-015332B2AFE0}"/>
              </a:ext>
            </a:extLst>
          </p:cNvPr>
          <p:cNvSpPr txBox="1"/>
          <p:nvPr/>
        </p:nvSpPr>
        <p:spPr>
          <a:xfrm>
            <a:off x="1436763" y="53326"/>
            <a:ext cx="7543589" cy="707886"/>
          </a:xfrm>
          <a:prstGeom prst="rect">
            <a:avLst/>
          </a:prstGeom>
          <a:noFill/>
        </p:spPr>
        <p:txBody>
          <a:bodyPr wrap="square">
            <a:spAutoFit/>
          </a:bodyPr>
          <a:lstStyle/>
          <a:p>
            <a:r>
              <a:rPr lang="en-US" sz="4000" dirty="0">
                <a:solidFill>
                  <a:srgbClr val="085878"/>
                </a:solidFill>
                <a:latin typeface="#9Slide03 Talling" panose="02040603050506020204" pitchFamily="18" charset="0"/>
                <a:cs typeface="#9Slide03 Prompt Black" panose="00000A00000000000000" pitchFamily="2" charset="-34"/>
              </a:rPr>
              <a:t>3. METHODOLOGY</a:t>
            </a:r>
          </a:p>
        </p:txBody>
      </p:sp>
      <p:sp>
        <p:nvSpPr>
          <p:cNvPr id="32" name="TextBox 31">
            <a:extLst>
              <a:ext uri="{FF2B5EF4-FFF2-40B4-BE49-F238E27FC236}">
                <a16:creationId xmlns:a16="http://schemas.microsoft.com/office/drawing/2014/main" id="{BC548BF8-E4F6-6F6D-EC56-08E00BE6E930}"/>
              </a:ext>
            </a:extLst>
          </p:cNvPr>
          <p:cNvSpPr txBox="1"/>
          <p:nvPr/>
        </p:nvSpPr>
        <p:spPr>
          <a:xfrm>
            <a:off x="1550065" y="579171"/>
            <a:ext cx="3599786" cy="461665"/>
          </a:xfrm>
          <a:prstGeom prst="rect">
            <a:avLst/>
          </a:prstGeom>
          <a:noFill/>
        </p:spPr>
        <p:txBody>
          <a:bodyPr wrap="square">
            <a:spAutoFit/>
          </a:bodyPr>
          <a:lstStyle/>
          <a:p>
            <a:r>
              <a:rPr lang="en-US" sz="2400" dirty="0">
                <a:solidFill>
                  <a:srgbClr val="088093"/>
                </a:solidFill>
                <a:latin typeface="#9Slide03 Talling" panose="02040603050506020204" pitchFamily="18" charset="0"/>
                <a:cs typeface="#9Slide03 Prompt Black" panose="00000A00000000000000" pitchFamily="2" charset="-34"/>
              </a:rPr>
              <a:t>3. 2 Variable definitions</a:t>
            </a:r>
          </a:p>
        </p:txBody>
      </p:sp>
      <p:sp>
        <p:nvSpPr>
          <p:cNvPr id="7" name="TextBox 6">
            <a:extLst>
              <a:ext uri="{FF2B5EF4-FFF2-40B4-BE49-F238E27FC236}">
                <a16:creationId xmlns:a16="http://schemas.microsoft.com/office/drawing/2014/main" id="{ADB7C44A-EF74-CBF8-B1ED-5E443128E12E}"/>
              </a:ext>
            </a:extLst>
          </p:cNvPr>
          <p:cNvSpPr txBox="1"/>
          <p:nvPr/>
        </p:nvSpPr>
        <p:spPr>
          <a:xfrm>
            <a:off x="5615465" y="6579238"/>
            <a:ext cx="1276131" cy="261610"/>
          </a:xfrm>
          <a:prstGeom prst="rect">
            <a:avLst/>
          </a:prstGeom>
          <a:noFill/>
        </p:spPr>
        <p:txBody>
          <a:bodyPr wrap="square" rtlCol="0">
            <a:spAutoFit/>
          </a:bodyPr>
          <a:lstStyle/>
          <a:p>
            <a:pPr algn="ctr"/>
            <a:r>
              <a:rPr lang="en-US" sz="1100" dirty="0">
                <a:solidFill>
                  <a:srgbClr val="085878"/>
                </a:solidFill>
                <a:latin typeface="Inter 18pt Black" panose="02000503000000020004" pitchFamily="2" charset="0"/>
                <a:ea typeface="Inter 18pt Black" panose="02000503000000020004" pitchFamily="2" charset="0"/>
              </a:rPr>
              <a:t>Methodology</a:t>
            </a:r>
          </a:p>
        </p:txBody>
      </p:sp>
    </p:spTree>
    <p:extLst>
      <p:ext uri="{BB962C8B-B14F-4D97-AF65-F5344CB8AC3E}">
        <p14:creationId xmlns:p14="http://schemas.microsoft.com/office/powerpoint/2010/main" val="1296842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from="0" to="1" calcmode="lin" valueType="num">
                                      <p:cBhvr>
                                        <p:cTn id="7" dur="500" fill="hold">
                                          <p:stCondLst>
                                            <p:cond delay="0"/>
                                          </p:stCondLst>
                                        </p:cTn>
                                        <p:tgtEl>
                                          <p:spTgt spid="31"/>
                                        </p:tgtEl>
                                        <p:attrNameLst>
                                          <p:attrName>style.opacity</p:attrName>
                                        </p:attrNameLst>
                                      </p:cBhvr>
                                    </p:anim>
                                    <p:anim to="" calcmode="lin" valueType="num">
                                      <p:cBhvr>
                                        <p:cTn id="8" dur="500" fill="hold">
                                          <p:stCondLst>
                                            <p:cond delay="0"/>
                                          </p:stCondLst>
                                        </p:cTn>
                                        <p:tgtEl>
                                          <p:spTgt spid="31"/>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0"/>
                                  </p:stCondLst>
                                  <p:childTnLst>
                                    <p:set>
                                      <p:cBhvr>
                                        <p:cTn id="10" dur="1" fill="hold">
                                          <p:stCondLst>
                                            <p:cond delay="0"/>
                                          </p:stCondLst>
                                        </p:cTn>
                                        <p:tgtEl>
                                          <p:spTgt spid="32"/>
                                        </p:tgtEl>
                                        <p:attrNameLst>
                                          <p:attrName>style.visibility</p:attrName>
                                        </p:attrNameLst>
                                      </p:cBhvr>
                                      <p:to>
                                        <p:strVal val="visible"/>
                                      </p:to>
                                    </p:set>
                                    <p:anim from="0" to="1" calcmode="lin" valueType="num">
                                      <p:cBhvr>
                                        <p:cTn id="11" dur="500" fill="hold">
                                          <p:stCondLst>
                                            <p:cond delay="0"/>
                                          </p:stCondLst>
                                        </p:cTn>
                                        <p:tgtEl>
                                          <p:spTgt spid="32"/>
                                        </p:tgtEl>
                                        <p:attrNameLst>
                                          <p:attrName>style.opacity</p:attrName>
                                        </p:attrNameLst>
                                      </p:cBhvr>
                                    </p:anim>
                                    <p:anim to="" calcmode="lin" valueType="num">
                                      <p:cBhvr>
                                        <p:cTn id="12" dur="500" fill="hold">
                                          <p:stCondLst>
                                            <p:cond delay="0"/>
                                          </p:stCondLst>
                                        </p:cTn>
                                        <p:tgtEl>
                                          <p:spTgt spid="32"/>
                                        </p:tgtEl>
                                        <p:attrNameLst>
                                          <p:attrName>ppt_y</p:attrName>
                                        </p:attrNameLst>
                                      </p:cBhvr>
                                      <p:tavLst>
                                        <p:tav tm="0" fmla="$">
                                          <p:val>
                                            <p:strVal val="#ppt_y-.05"/>
                                          </p:val>
                                        </p:tav>
                                        <p:tav tm="100000" fmla="$">
                                          <p:val>
                                            <p:strVal val="#ppt_y"/>
                                          </p:val>
                                        </p:tav>
                                      </p:tavLst>
                                    </p:anim>
                                  </p:childTnLst>
                                </p:cTn>
                              </p:par>
                              <p:par>
                                <p:cTn id="13" presetID="10" presetClass="entr" presetSubtype="0" accel="50000" decel="5000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anim to="" calcmode="lin" valueType="num">
                                      <p:cBhvr>
                                        <p:cTn id="15" dur="750" decel="100000" fill="hold">
                                          <p:stCondLst>
                                            <p:cond delay="0"/>
                                          </p:stCondLst>
                                        </p:cTn>
                                        <p:tgtEl>
                                          <p:spTgt spid="27"/>
                                        </p:tgtEl>
                                        <p:attrNameLst>
                                          <p:attrName>ppt_x</p:attrName>
                                        </p:attrNameLst>
                                      </p:cBhvr>
                                      <p:tavLst>
                                        <p:tav tm="0" fmla="$">
                                          <p:val>
                                            <p:strVal val="ppt_x-ppt_w/2"/>
                                          </p:val>
                                        </p:tav>
                                        <p:tav tm="100000" fmla="$">
                                          <p:val>
                                            <p:strVal val="#ppt_x"/>
                                          </p:val>
                                        </p:tav>
                                      </p:tavLst>
                                    </p:anim>
                                    <p:anim to="" calcmode="lin" valueType="num">
                                      <p:cBhvr>
                                        <p:cTn id="16" dur="750" decel="100000" fill="hold">
                                          <p:stCondLst>
                                            <p:cond delay="0"/>
                                          </p:stCondLst>
                                        </p:cTn>
                                        <p:tgtEl>
                                          <p:spTgt spid="27"/>
                                        </p:tgtEl>
                                        <p:attrNameLst>
                                          <p:attrName>ppt_y</p:attrName>
                                        </p:attrNameLst>
                                      </p:cBhvr>
                                      <p:tavLst>
                                        <p:tav tm="0" fmla="$">
                                          <p:val>
                                            <p:strVal val="ppt_y-ppt_h/2"/>
                                          </p:val>
                                        </p:tav>
                                        <p:tav tm="100000" fmla="$">
                                          <p:val>
                                            <p:strVal val="#ppt_y"/>
                                          </p:val>
                                        </p:tav>
                                      </p:tavLst>
                                    </p:anim>
                                    <p:animScale>
                                      <p:cBhvr>
                                        <p:cTn id="17" dur="750" decel="100000" fill="hold">
                                          <p:stCondLst>
                                            <p:cond delay="0"/>
                                          </p:stCondLst>
                                        </p:cTn>
                                        <p:tgtEl>
                                          <p:spTgt spid="27"/>
                                        </p:tgtEl>
                                      </p:cBhvr>
                                      <p:from x="0" y="0"/>
                                      <p:to x="100000" y="100000"/>
                                    </p:animScale>
                                    <p:anim from="0" to="1" calcmode="lin" valueType="num">
                                      <p:cBhvr>
                                        <p:cTn id="18" dur="150" fill="hold">
                                          <p:stCondLst>
                                            <p:cond delay="0"/>
                                          </p:stCondLst>
                                        </p:cTn>
                                        <p:tgtEl>
                                          <p:spTgt spid="27"/>
                                        </p:tgtEl>
                                        <p:attrNameLst>
                                          <p:attrName>style.opacity</p:attrName>
                                        </p:attrNameLst>
                                      </p:cBhvr>
                                    </p:anim>
                                  </p:childTnLst>
                                </p:cTn>
                              </p:par>
                              <p:par>
                                <p:cTn id="19" presetID="10" presetClass="entr" presetSubtype="0" accel="50000" decel="50000" fill="hold" nodeType="withEffect">
                                  <p:stCondLst>
                                    <p:cond delay="0"/>
                                  </p:stCondLst>
                                  <p:childTnLst>
                                    <p:set>
                                      <p:cBhvr>
                                        <p:cTn id="20" dur="1" fill="hold">
                                          <p:stCondLst>
                                            <p:cond delay="0"/>
                                          </p:stCondLst>
                                        </p:cTn>
                                        <p:tgtEl>
                                          <p:spTgt spid="29"/>
                                        </p:tgtEl>
                                        <p:attrNameLst>
                                          <p:attrName>style.visibility</p:attrName>
                                        </p:attrNameLst>
                                      </p:cBhvr>
                                      <p:to>
                                        <p:strVal val="visible"/>
                                      </p:to>
                                    </p:set>
                                    <p:anim to="" calcmode="lin" valueType="num">
                                      <p:cBhvr>
                                        <p:cTn id="21" dur="1000" decel="100000" fill="hold">
                                          <p:stCondLst>
                                            <p:cond delay="0"/>
                                          </p:stCondLst>
                                        </p:cTn>
                                        <p:tgtEl>
                                          <p:spTgt spid="29"/>
                                        </p:tgtEl>
                                        <p:attrNameLst>
                                          <p:attrName>ppt_x</p:attrName>
                                        </p:attrNameLst>
                                      </p:cBhvr>
                                      <p:tavLst>
                                        <p:tav tm="0" fmla="$">
                                          <p:val>
                                            <p:strVal val="ppt_x-ppt_w/2"/>
                                          </p:val>
                                        </p:tav>
                                        <p:tav tm="100000" fmla="$">
                                          <p:val>
                                            <p:strVal val="#ppt_x"/>
                                          </p:val>
                                        </p:tav>
                                      </p:tavLst>
                                    </p:anim>
                                    <p:anim to="" calcmode="lin" valueType="num">
                                      <p:cBhvr>
                                        <p:cTn id="22" dur="1000" decel="100000" fill="hold">
                                          <p:stCondLst>
                                            <p:cond delay="0"/>
                                          </p:stCondLst>
                                        </p:cTn>
                                        <p:tgtEl>
                                          <p:spTgt spid="29"/>
                                        </p:tgtEl>
                                        <p:attrNameLst>
                                          <p:attrName>ppt_y</p:attrName>
                                        </p:attrNameLst>
                                      </p:cBhvr>
                                      <p:tavLst>
                                        <p:tav tm="0" fmla="$">
                                          <p:val>
                                            <p:strVal val="ppt_y-ppt_h/2"/>
                                          </p:val>
                                        </p:tav>
                                        <p:tav tm="100000" fmla="$">
                                          <p:val>
                                            <p:strVal val="#ppt_y"/>
                                          </p:val>
                                        </p:tav>
                                      </p:tavLst>
                                    </p:anim>
                                    <p:animScale>
                                      <p:cBhvr>
                                        <p:cTn id="23" dur="1000" decel="100000" fill="hold">
                                          <p:stCondLst>
                                            <p:cond delay="0"/>
                                          </p:stCondLst>
                                        </p:cTn>
                                        <p:tgtEl>
                                          <p:spTgt spid="29"/>
                                        </p:tgtEl>
                                      </p:cBhvr>
                                      <p:from x="0" y="0"/>
                                      <p:to x="100000" y="100000"/>
                                    </p:animScale>
                                    <p:anim from="0" to="1" calcmode="lin" valueType="num">
                                      <p:cBhvr>
                                        <p:cTn id="24" dur="200" fill="hold">
                                          <p:stCondLst>
                                            <p:cond delay="0"/>
                                          </p:stCondLst>
                                        </p:cTn>
                                        <p:tgtEl>
                                          <p:spTgt spid="29"/>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0086D97A-ED88-D4CD-DC2D-12A51210CAE3}"/>
            </a:ext>
          </a:extLst>
        </p:cNvPr>
        <p:cNvGrpSpPr/>
        <p:nvPr/>
      </p:nvGrpSpPr>
      <p:grpSpPr>
        <a:xfrm>
          <a:off x="0" y="0"/>
          <a:ext cx="0" cy="0"/>
          <a:chOff x="0" y="0"/>
          <a:chExt cx="0" cy="0"/>
        </a:xfrm>
      </p:grpSpPr>
      <p:sp>
        <p:nvSpPr>
          <p:cNvPr id="32" name="Rectangle: Rounded Corners 31">
            <a:extLst>
              <a:ext uri="{FF2B5EF4-FFF2-40B4-BE49-F238E27FC236}">
                <a16:creationId xmlns:a16="http://schemas.microsoft.com/office/drawing/2014/main" id="{C65AC420-0D85-BE91-E468-E0A4A7EFB7B9}"/>
              </a:ext>
            </a:extLst>
          </p:cNvPr>
          <p:cNvSpPr/>
          <p:nvPr/>
        </p:nvSpPr>
        <p:spPr>
          <a:xfrm>
            <a:off x="1247548" y="1049638"/>
            <a:ext cx="9859244" cy="4876060"/>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75899A28-16D9-852E-AD75-ADE9071D4D35}"/>
              </a:ext>
            </a:extLst>
          </p:cNvPr>
          <p:cNvSpPr/>
          <p:nvPr/>
        </p:nvSpPr>
        <p:spPr>
          <a:xfrm>
            <a:off x="248175" y="1049771"/>
            <a:ext cx="11666458" cy="4942032"/>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26BDC567-C796-022B-90D8-5F04E066B721}"/>
              </a:ext>
            </a:extLst>
          </p:cNvPr>
          <p:cNvGrpSpPr/>
          <p:nvPr/>
        </p:nvGrpSpPr>
        <p:grpSpPr>
          <a:xfrm>
            <a:off x="11133749" y="187210"/>
            <a:ext cx="810076" cy="304322"/>
            <a:chOff x="4879929" y="-887895"/>
            <a:chExt cx="810076" cy="304322"/>
          </a:xfrm>
        </p:grpSpPr>
        <p:sp>
          <p:nvSpPr>
            <p:cNvPr id="3" name="Rectangle: Top Corners Rounded 2">
              <a:extLst>
                <a:ext uri="{FF2B5EF4-FFF2-40B4-BE49-F238E27FC236}">
                  <a16:creationId xmlns:a16="http://schemas.microsoft.com/office/drawing/2014/main" id="{731359AD-E7A9-C24A-DBEA-768FF368152C}"/>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9A11A8A2-E68B-3E1E-82BF-0752CC6B0800}"/>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7D878017-4547-7DF5-386A-B6D904FA553F}"/>
                </a:ext>
              </a:extLst>
            </p:cNvPr>
            <p:cNvSpPr txBox="1"/>
            <p:nvPr/>
          </p:nvSpPr>
          <p:spPr>
            <a:xfrm>
              <a:off x="4919942" y="-880711"/>
              <a:ext cx="405038" cy="276999"/>
            </a:xfrm>
            <a:prstGeom prst="rect">
              <a:avLst/>
            </a:prstGeom>
            <a:noFill/>
          </p:spPr>
          <p:txBody>
            <a:bodyPr wrap="square" rtlCol="0">
              <a:spAutoFit/>
            </a:bodyPr>
            <a:lstStyle/>
            <a:p>
              <a:r>
                <a:rPr lang="en-US" sz="1200">
                  <a:latin typeface="Inter 18pt Black" panose="02000503000000020004" pitchFamily="2" charset="0"/>
                  <a:ea typeface="Inter 18pt Black" panose="02000503000000020004" pitchFamily="2" charset="0"/>
                </a:rPr>
                <a:t>08</a:t>
              </a:r>
            </a:p>
          </p:txBody>
        </p:sp>
        <p:sp>
          <p:nvSpPr>
            <p:cNvPr id="6" name="TextBox 5">
              <a:extLst>
                <a:ext uri="{FF2B5EF4-FFF2-40B4-BE49-F238E27FC236}">
                  <a16:creationId xmlns:a16="http://schemas.microsoft.com/office/drawing/2014/main" id="{F68D780D-A677-CFCA-03BF-5B3A3B16A4B5}"/>
                </a:ext>
              </a:extLst>
            </p:cNvPr>
            <p:cNvSpPr txBox="1"/>
            <p:nvPr/>
          </p:nvSpPr>
          <p:spPr>
            <a:xfrm>
              <a:off x="5275557" y="-874234"/>
              <a:ext cx="386160" cy="276999"/>
            </a:xfrm>
            <a:prstGeom prst="rect">
              <a:avLst/>
            </a:prstGeom>
            <a:noFill/>
          </p:spPr>
          <p:txBody>
            <a:bodyPr wrap="square" rtlCol="0">
              <a:spAutoFit/>
            </a:bodyPr>
            <a:lstStyle/>
            <a:p>
              <a:r>
                <a:rPr lang="en-US" sz="120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rPr>
                <a:t>15</a:t>
              </a:r>
            </a:p>
          </p:txBody>
        </p:sp>
      </p:grpSp>
      <p:cxnSp>
        <p:nvCxnSpPr>
          <p:cNvPr id="15" name="Straight Connector 14">
            <a:extLst>
              <a:ext uri="{FF2B5EF4-FFF2-40B4-BE49-F238E27FC236}">
                <a16:creationId xmlns:a16="http://schemas.microsoft.com/office/drawing/2014/main" id="{A1FD9140-6DFE-DE1F-D46F-BF89C25E544A}"/>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7AB628B7-9356-DCDB-6370-E6299AFE1211}"/>
              </a:ext>
            </a:extLst>
          </p:cNvPr>
          <p:cNvSpPr txBox="1"/>
          <p:nvPr/>
        </p:nvSpPr>
        <p:spPr>
          <a:xfrm>
            <a:off x="661877"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Introduction</a:t>
            </a:r>
          </a:p>
        </p:txBody>
      </p:sp>
      <p:cxnSp>
        <p:nvCxnSpPr>
          <p:cNvPr id="17" name="Straight Connector 16">
            <a:extLst>
              <a:ext uri="{FF2B5EF4-FFF2-40B4-BE49-F238E27FC236}">
                <a16:creationId xmlns:a16="http://schemas.microsoft.com/office/drawing/2014/main" id="{DCF91FF3-FCFE-9E63-12F5-DC470CEF6A98}"/>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1D9E0E70-7EEE-3E11-940C-343C3C1FE3E4}"/>
              </a:ext>
            </a:extLst>
          </p:cNvPr>
          <p:cNvSpPr txBox="1"/>
          <p:nvPr/>
        </p:nvSpPr>
        <p:spPr>
          <a:xfrm>
            <a:off x="2984814" y="6579238"/>
            <a:ext cx="1463723"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Literature review</a:t>
            </a:r>
          </a:p>
        </p:txBody>
      </p:sp>
      <p:cxnSp>
        <p:nvCxnSpPr>
          <p:cNvPr id="19" name="Straight Connector 18">
            <a:extLst>
              <a:ext uri="{FF2B5EF4-FFF2-40B4-BE49-F238E27FC236}">
                <a16:creationId xmlns:a16="http://schemas.microsoft.com/office/drawing/2014/main" id="{62D9B6A8-9F4D-7202-EE47-BD9A6989FCD7}"/>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C80458A1-528F-3830-619E-D00ED7A7CE77}"/>
              </a:ext>
            </a:extLst>
          </p:cNvPr>
          <p:cNvSpPr txBox="1"/>
          <p:nvPr/>
        </p:nvSpPr>
        <p:spPr>
          <a:xfrm>
            <a:off x="5615465" y="6579238"/>
            <a:ext cx="1276131" cy="261610"/>
          </a:xfrm>
          <a:prstGeom prst="rect">
            <a:avLst/>
          </a:prstGeom>
          <a:noFill/>
        </p:spPr>
        <p:txBody>
          <a:bodyPr wrap="square" rtlCol="0">
            <a:spAutoFit/>
          </a:bodyPr>
          <a:lstStyle>
            <a:defPPr>
              <a:defRPr lang="en-US"/>
            </a:defPPr>
            <a:lvl1pPr algn="ctr">
              <a:defRPr sz="1100">
                <a:latin typeface="Inter 18pt" panose="02000503000000020004" pitchFamily="2" charset="0"/>
                <a:ea typeface="Inter 18pt" panose="02000503000000020004" pitchFamily="2" charset="0"/>
              </a:defRPr>
            </a:lvl1pPr>
          </a:lstStyle>
          <a:p>
            <a:r>
              <a:rPr lang="en-US"/>
              <a:t>Methodology</a:t>
            </a:r>
          </a:p>
        </p:txBody>
      </p:sp>
      <p:cxnSp>
        <p:nvCxnSpPr>
          <p:cNvPr id="21" name="Straight Connector 20">
            <a:extLst>
              <a:ext uri="{FF2B5EF4-FFF2-40B4-BE49-F238E27FC236}">
                <a16:creationId xmlns:a16="http://schemas.microsoft.com/office/drawing/2014/main" id="{19CF4853-9C90-7B64-F215-0213B41895D6}"/>
              </a:ext>
            </a:extLst>
          </p:cNvPr>
          <p:cNvCxnSpPr>
            <a:cxnSpLocks/>
            <a:endCxn id="22" idx="1"/>
          </p:cNvCxnSpPr>
          <p:nvPr/>
        </p:nvCxnSpPr>
        <p:spPr>
          <a:xfrm flipV="1">
            <a:off x="6763102" y="6710043"/>
            <a:ext cx="1401856" cy="1"/>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9F8E4462-B609-76F6-452C-316981C89BB0}"/>
              </a:ext>
            </a:extLst>
          </p:cNvPr>
          <p:cNvSpPr txBox="1"/>
          <p:nvPr/>
        </p:nvSpPr>
        <p:spPr>
          <a:xfrm>
            <a:off x="8164958" y="6579238"/>
            <a:ext cx="1025769" cy="261610"/>
          </a:xfrm>
          <a:prstGeom prst="rect">
            <a:avLst/>
          </a:prstGeom>
          <a:noFill/>
        </p:spPr>
        <p:txBody>
          <a:bodyPr wrap="square" rtlCol="0">
            <a:spAutoFit/>
          </a:bodyPr>
          <a:lstStyle>
            <a:defPPr>
              <a:defRPr lang="en-US"/>
            </a:defPPr>
            <a:lvl1pPr algn="ctr">
              <a:defRPr sz="1100">
                <a:solidFill>
                  <a:srgbClr val="085878"/>
                </a:solidFill>
                <a:latin typeface="Inter 18pt Black" panose="02000503000000020004" pitchFamily="2" charset="0"/>
                <a:ea typeface="Inter 18pt Black" panose="02000503000000020004" pitchFamily="2" charset="0"/>
              </a:defRPr>
            </a:lvl1pPr>
          </a:lstStyle>
          <a:p>
            <a:r>
              <a:rPr lang="en-US"/>
              <a:t>Results</a:t>
            </a:r>
          </a:p>
        </p:txBody>
      </p:sp>
      <p:cxnSp>
        <p:nvCxnSpPr>
          <p:cNvPr id="23" name="Straight Connector 22">
            <a:extLst>
              <a:ext uri="{FF2B5EF4-FFF2-40B4-BE49-F238E27FC236}">
                <a16:creationId xmlns:a16="http://schemas.microsoft.com/office/drawing/2014/main" id="{74E0015C-6319-099E-9470-5A0432992526}"/>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9D9785D8-0B9B-4B10-AF8B-48FCEEB870EA}"/>
              </a:ext>
            </a:extLst>
          </p:cNvPr>
          <p:cNvSpPr txBox="1"/>
          <p:nvPr/>
        </p:nvSpPr>
        <p:spPr>
          <a:xfrm>
            <a:off x="10665984"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Conclusion</a:t>
            </a:r>
          </a:p>
        </p:txBody>
      </p:sp>
      <p:cxnSp>
        <p:nvCxnSpPr>
          <p:cNvPr id="25" name="Straight Connector 24">
            <a:extLst>
              <a:ext uri="{FF2B5EF4-FFF2-40B4-BE49-F238E27FC236}">
                <a16:creationId xmlns:a16="http://schemas.microsoft.com/office/drawing/2014/main" id="{DCDBCC66-B69C-BAB8-A483-4CCE923B3D82}"/>
              </a:ext>
            </a:extLst>
          </p:cNvPr>
          <p:cNvCxnSpPr>
            <a:cxnSpLocks/>
          </p:cNvCxnSpPr>
          <p:nvPr/>
        </p:nvCxnSpPr>
        <p:spPr>
          <a:xfrm>
            <a:off x="11647802"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E8DDE3FC-24E4-B0FA-33E8-0D9FC833B904}"/>
              </a:ext>
            </a:extLst>
          </p:cNvPr>
          <p:cNvSpPr txBox="1"/>
          <p:nvPr/>
        </p:nvSpPr>
        <p:spPr>
          <a:xfrm>
            <a:off x="1403918" y="53326"/>
            <a:ext cx="7543589" cy="707886"/>
          </a:xfrm>
          <a:prstGeom prst="rect">
            <a:avLst/>
          </a:prstGeom>
          <a:noFill/>
        </p:spPr>
        <p:txBody>
          <a:bodyPr wrap="square">
            <a:spAutoFit/>
          </a:bodyPr>
          <a:lstStyle/>
          <a:p>
            <a:r>
              <a:rPr lang="en-US" sz="4000" dirty="0">
                <a:solidFill>
                  <a:srgbClr val="085878"/>
                </a:solidFill>
                <a:latin typeface="#9Slide03 Talling" panose="02040603050506020204" pitchFamily="18" charset="0"/>
                <a:cs typeface="#9Slide03 Prompt Black" panose="00000A00000000000000" pitchFamily="2" charset="-34"/>
              </a:rPr>
              <a:t>4. EMPIRICAL RESULT</a:t>
            </a:r>
          </a:p>
        </p:txBody>
      </p:sp>
      <p:pic>
        <p:nvPicPr>
          <p:cNvPr id="29" name="image4.png">
            <a:extLst>
              <a:ext uri="{FF2B5EF4-FFF2-40B4-BE49-F238E27FC236}">
                <a16:creationId xmlns:a16="http://schemas.microsoft.com/office/drawing/2014/main" id="{9FC2ABC2-D7AB-BF0A-3782-ABF1DF1D3BE6}"/>
              </a:ext>
            </a:extLst>
          </p:cNvPr>
          <p:cNvPicPr/>
          <p:nvPr/>
        </p:nvPicPr>
        <p:blipFill>
          <a:blip r:embed="rId2"/>
          <a:srcRect/>
          <a:stretch>
            <a:fillRect/>
          </a:stretch>
        </p:blipFill>
        <p:spPr>
          <a:xfrm>
            <a:off x="355409" y="1178382"/>
            <a:ext cx="11242314" cy="4579540"/>
          </a:xfrm>
          <a:prstGeom prst="rect">
            <a:avLst/>
          </a:prstGeom>
          <a:ln/>
        </p:spPr>
      </p:pic>
      <p:pic>
        <p:nvPicPr>
          <p:cNvPr id="31" name="image7.png">
            <a:extLst>
              <a:ext uri="{FF2B5EF4-FFF2-40B4-BE49-F238E27FC236}">
                <a16:creationId xmlns:a16="http://schemas.microsoft.com/office/drawing/2014/main" id="{19D8F4ED-BE4F-8066-7564-70F39A70896E}"/>
              </a:ext>
            </a:extLst>
          </p:cNvPr>
          <p:cNvPicPr/>
          <p:nvPr/>
        </p:nvPicPr>
        <p:blipFill>
          <a:blip r:embed="rId3"/>
          <a:srcRect/>
          <a:stretch>
            <a:fillRect/>
          </a:stretch>
        </p:blipFill>
        <p:spPr>
          <a:xfrm>
            <a:off x="1403918" y="1133419"/>
            <a:ext cx="9349056" cy="4647193"/>
          </a:xfrm>
          <a:prstGeom prst="rect">
            <a:avLst/>
          </a:prstGeom>
          <a:ln/>
        </p:spPr>
      </p:pic>
      <p:sp>
        <p:nvSpPr>
          <p:cNvPr id="34" name="TextBox 33">
            <a:extLst>
              <a:ext uri="{FF2B5EF4-FFF2-40B4-BE49-F238E27FC236}">
                <a16:creationId xmlns:a16="http://schemas.microsoft.com/office/drawing/2014/main" id="{D7FB83DB-84D8-E5F8-1F1C-A845043A1562}"/>
              </a:ext>
            </a:extLst>
          </p:cNvPr>
          <p:cNvSpPr txBox="1"/>
          <p:nvPr/>
        </p:nvSpPr>
        <p:spPr>
          <a:xfrm>
            <a:off x="3223042" y="6098777"/>
            <a:ext cx="5716723" cy="329129"/>
          </a:xfrm>
          <a:prstGeom prst="rect">
            <a:avLst/>
          </a:prstGeom>
          <a:noFill/>
        </p:spPr>
        <p:txBody>
          <a:bodyPr wrap="square" rtlCol="0">
            <a:spAutoFit/>
          </a:bodyPr>
          <a:lstStyle/>
          <a:p>
            <a:pPr algn="ctr">
              <a:lnSpc>
                <a:spcPct val="120000"/>
              </a:lnSpc>
            </a:pPr>
            <a:r>
              <a:rPr lang="en-US" sz="1400" b="1" i="1" dirty="0">
                <a:latin typeface="Inter 18pt" panose="02000503000000020004" pitchFamily="2" charset="0"/>
                <a:ea typeface="Inter 18pt" panose="02000503000000020004" pitchFamily="2" charset="0"/>
              </a:rPr>
              <a:t>Table 1: </a:t>
            </a:r>
            <a:r>
              <a:rPr lang="en-US" sz="1400" i="1" dirty="0">
                <a:latin typeface="Inter 18pt" panose="02000503000000020004" pitchFamily="2" charset="0"/>
                <a:ea typeface="Inter 18pt" panose="02000503000000020004" pitchFamily="2" charset="0"/>
              </a:rPr>
              <a:t>Descriptive statistics</a:t>
            </a:r>
          </a:p>
        </p:txBody>
      </p:sp>
      <p:sp>
        <p:nvSpPr>
          <p:cNvPr id="35" name="TextBox 34">
            <a:extLst>
              <a:ext uri="{FF2B5EF4-FFF2-40B4-BE49-F238E27FC236}">
                <a16:creationId xmlns:a16="http://schemas.microsoft.com/office/drawing/2014/main" id="{99A4D7AD-A756-5227-5915-BE9AF4190309}"/>
              </a:ext>
            </a:extLst>
          </p:cNvPr>
          <p:cNvSpPr txBox="1"/>
          <p:nvPr/>
        </p:nvSpPr>
        <p:spPr>
          <a:xfrm>
            <a:off x="3202342" y="6114264"/>
            <a:ext cx="5737423" cy="329129"/>
          </a:xfrm>
          <a:prstGeom prst="rect">
            <a:avLst/>
          </a:prstGeom>
          <a:noFill/>
        </p:spPr>
        <p:txBody>
          <a:bodyPr wrap="square" rtlCol="0">
            <a:spAutoFit/>
          </a:bodyPr>
          <a:lstStyle/>
          <a:p>
            <a:pPr algn="ctr">
              <a:lnSpc>
                <a:spcPct val="120000"/>
              </a:lnSpc>
            </a:pPr>
            <a:r>
              <a:rPr lang="en-US" sz="1400" b="1" i="1" dirty="0">
                <a:latin typeface="Inter 18pt" panose="02000503000000020004" pitchFamily="2" charset="0"/>
                <a:ea typeface="Inter 18pt" panose="02000503000000020004" pitchFamily="2" charset="0"/>
              </a:rPr>
              <a:t>Table 2: </a:t>
            </a:r>
            <a:r>
              <a:rPr lang="en-US" sz="1400" i="1" dirty="0">
                <a:latin typeface="Inter 18pt" panose="02000503000000020004" pitchFamily="2" charset="0"/>
                <a:ea typeface="Inter 18pt" panose="02000503000000020004" pitchFamily="2" charset="0"/>
              </a:rPr>
              <a:t>Pairwise correlation</a:t>
            </a:r>
          </a:p>
        </p:txBody>
      </p:sp>
      <p:pic>
        <p:nvPicPr>
          <p:cNvPr id="28" name="Picture 27">
            <a:extLst>
              <a:ext uri="{FF2B5EF4-FFF2-40B4-BE49-F238E27FC236}">
                <a16:creationId xmlns:a16="http://schemas.microsoft.com/office/drawing/2014/main" id="{B7A42483-2AA0-411C-E638-C7F2E8FE74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sp>
        <p:nvSpPr>
          <p:cNvPr id="36" name="TextBox 35">
            <a:extLst>
              <a:ext uri="{FF2B5EF4-FFF2-40B4-BE49-F238E27FC236}">
                <a16:creationId xmlns:a16="http://schemas.microsoft.com/office/drawing/2014/main" id="{9595152D-40F4-E54E-3231-8779351D6510}"/>
              </a:ext>
            </a:extLst>
          </p:cNvPr>
          <p:cNvSpPr txBox="1"/>
          <p:nvPr/>
        </p:nvSpPr>
        <p:spPr>
          <a:xfrm>
            <a:off x="1550065" y="579171"/>
            <a:ext cx="3599786" cy="461665"/>
          </a:xfrm>
          <a:prstGeom prst="rect">
            <a:avLst/>
          </a:prstGeom>
          <a:noFill/>
        </p:spPr>
        <p:txBody>
          <a:bodyPr wrap="square">
            <a:spAutoFit/>
          </a:bodyPr>
          <a:lstStyle/>
          <a:p>
            <a:r>
              <a:rPr lang="en-US" sz="2400" dirty="0">
                <a:solidFill>
                  <a:srgbClr val="088093"/>
                </a:solidFill>
                <a:latin typeface="#9Slide03 Talling" panose="02040603050506020204" pitchFamily="18" charset="0"/>
                <a:cs typeface="#9Slide03 Prompt Black" panose="00000A00000000000000" pitchFamily="2" charset="-34"/>
              </a:rPr>
              <a:t>4. 1 Descriptive statistics</a:t>
            </a:r>
          </a:p>
        </p:txBody>
      </p:sp>
    </p:spTree>
    <p:extLst>
      <p:ext uri="{BB962C8B-B14F-4D97-AF65-F5344CB8AC3E}">
        <p14:creationId xmlns:p14="http://schemas.microsoft.com/office/powerpoint/2010/main" val="1888535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from="0" to="1" calcmode="lin" valueType="num">
                                      <p:cBhvr>
                                        <p:cTn id="7" dur="500" fill="hold">
                                          <p:stCondLst>
                                            <p:cond delay="0"/>
                                          </p:stCondLst>
                                        </p:cTn>
                                        <p:tgtEl>
                                          <p:spTgt spid="44"/>
                                        </p:tgtEl>
                                        <p:attrNameLst>
                                          <p:attrName>style.opacity</p:attrName>
                                        </p:attrNameLst>
                                      </p:cBhvr>
                                    </p:anim>
                                    <p:anim to="" calcmode="lin" valueType="num">
                                      <p:cBhvr>
                                        <p:cTn id="8" dur="500" fill="hold">
                                          <p:stCondLst>
                                            <p:cond delay="0"/>
                                          </p:stCondLst>
                                        </p:cTn>
                                        <p:tgtEl>
                                          <p:spTgt spid="44"/>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0"/>
                                  </p:stCondLst>
                                  <p:childTnLst>
                                    <p:set>
                                      <p:cBhvr>
                                        <p:cTn id="10" dur="1" fill="hold">
                                          <p:stCondLst>
                                            <p:cond delay="0"/>
                                          </p:stCondLst>
                                        </p:cTn>
                                        <p:tgtEl>
                                          <p:spTgt spid="36"/>
                                        </p:tgtEl>
                                        <p:attrNameLst>
                                          <p:attrName>style.visibility</p:attrName>
                                        </p:attrNameLst>
                                      </p:cBhvr>
                                      <p:to>
                                        <p:strVal val="visible"/>
                                      </p:to>
                                    </p:set>
                                    <p:anim from="0" to="1" calcmode="lin" valueType="num">
                                      <p:cBhvr>
                                        <p:cTn id="11" dur="500" fill="hold">
                                          <p:stCondLst>
                                            <p:cond delay="0"/>
                                          </p:stCondLst>
                                        </p:cTn>
                                        <p:tgtEl>
                                          <p:spTgt spid="36"/>
                                        </p:tgtEl>
                                        <p:attrNameLst>
                                          <p:attrName>style.opacity</p:attrName>
                                        </p:attrNameLst>
                                      </p:cBhvr>
                                    </p:anim>
                                    <p:anim to="" calcmode="lin" valueType="num">
                                      <p:cBhvr>
                                        <p:cTn id="12" dur="500" fill="hold">
                                          <p:stCondLst>
                                            <p:cond delay="0"/>
                                          </p:stCondLst>
                                        </p:cTn>
                                        <p:tgtEl>
                                          <p:spTgt spid="36"/>
                                        </p:tgtEl>
                                        <p:attrNameLst>
                                          <p:attrName>ppt_y</p:attrName>
                                        </p:attrNameLst>
                                      </p:cBhvr>
                                      <p:tavLst>
                                        <p:tav tm="0" fmla="$">
                                          <p:val>
                                            <p:strVal val="#ppt_y-.05"/>
                                          </p:val>
                                        </p:tav>
                                        <p:tav tm="100000" fmla="$">
                                          <p:val>
                                            <p:strVal val="#ppt_y"/>
                                          </p:val>
                                        </p:tav>
                                      </p:tavLst>
                                    </p:anim>
                                  </p:childTnLst>
                                </p:cTn>
                              </p:par>
                              <p:par>
                                <p:cTn id="13" presetID="10" presetClass="entr" presetSubtype="0" accel="50000" decel="5000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to="" calcmode="lin" valueType="num">
                                      <p:cBhvr>
                                        <p:cTn id="15" dur="750" decel="100000" fill="hold">
                                          <p:stCondLst>
                                            <p:cond delay="0"/>
                                          </p:stCondLst>
                                        </p:cTn>
                                        <p:tgtEl>
                                          <p:spTgt spid="30"/>
                                        </p:tgtEl>
                                        <p:attrNameLst>
                                          <p:attrName>ppt_x</p:attrName>
                                        </p:attrNameLst>
                                      </p:cBhvr>
                                      <p:tavLst>
                                        <p:tav tm="0" fmla="$">
                                          <p:val>
                                            <p:strVal val="ppt_x-ppt_w/2"/>
                                          </p:val>
                                        </p:tav>
                                        <p:tav tm="100000" fmla="$">
                                          <p:val>
                                            <p:strVal val="#ppt_x"/>
                                          </p:val>
                                        </p:tav>
                                      </p:tavLst>
                                    </p:anim>
                                    <p:anim to="" calcmode="lin" valueType="num">
                                      <p:cBhvr>
                                        <p:cTn id="16" dur="750" decel="100000" fill="hold">
                                          <p:stCondLst>
                                            <p:cond delay="0"/>
                                          </p:stCondLst>
                                        </p:cTn>
                                        <p:tgtEl>
                                          <p:spTgt spid="30"/>
                                        </p:tgtEl>
                                        <p:attrNameLst>
                                          <p:attrName>ppt_y</p:attrName>
                                        </p:attrNameLst>
                                      </p:cBhvr>
                                      <p:tavLst>
                                        <p:tav tm="0" fmla="$">
                                          <p:val>
                                            <p:strVal val="ppt_y-ppt_h/2"/>
                                          </p:val>
                                        </p:tav>
                                        <p:tav tm="100000" fmla="$">
                                          <p:val>
                                            <p:strVal val="#ppt_y"/>
                                          </p:val>
                                        </p:tav>
                                      </p:tavLst>
                                    </p:anim>
                                    <p:animScale>
                                      <p:cBhvr>
                                        <p:cTn id="17" dur="750" decel="100000" fill="hold">
                                          <p:stCondLst>
                                            <p:cond delay="0"/>
                                          </p:stCondLst>
                                        </p:cTn>
                                        <p:tgtEl>
                                          <p:spTgt spid="30"/>
                                        </p:tgtEl>
                                      </p:cBhvr>
                                      <p:from x="0" y="0"/>
                                      <p:to x="100000" y="100000"/>
                                    </p:animScale>
                                    <p:anim from="0" to="1" calcmode="lin" valueType="num">
                                      <p:cBhvr>
                                        <p:cTn id="18" dur="150" fill="hold">
                                          <p:stCondLst>
                                            <p:cond delay="0"/>
                                          </p:stCondLst>
                                        </p:cTn>
                                        <p:tgtEl>
                                          <p:spTgt spid="30"/>
                                        </p:tgtEl>
                                        <p:attrNameLst>
                                          <p:attrName>style.opacity</p:attrName>
                                        </p:attrNameLst>
                                      </p:cBhvr>
                                    </p:anim>
                                  </p:childTnLst>
                                </p:cTn>
                              </p:par>
                              <p:par>
                                <p:cTn id="19" presetID="10" presetClass="entr" presetSubtype="0" decel="10000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from="0" to="1" calcmode="lin" valueType="num">
                                      <p:cBhvr>
                                        <p:cTn id="21" dur="1000" fill="hold">
                                          <p:stCondLst>
                                            <p:cond delay="0"/>
                                          </p:stCondLst>
                                        </p:cTn>
                                        <p:tgtEl>
                                          <p:spTgt spid="34"/>
                                        </p:tgtEl>
                                        <p:attrNameLst>
                                          <p:attrName>style.opacity</p:attrName>
                                        </p:attrNameLst>
                                      </p:cBhvr>
                                    </p:anim>
                                    <p:anim to="" calcmode="lin" valueType="num">
                                      <p:cBhvr>
                                        <p:cTn id="22" dur="1000" fill="hold">
                                          <p:stCondLst>
                                            <p:cond delay="0"/>
                                          </p:stCondLst>
                                        </p:cTn>
                                        <p:tgtEl>
                                          <p:spTgt spid="34"/>
                                        </p:tgtEl>
                                        <p:attrNameLst>
                                          <p:attrName>ppt_x</p:attrName>
                                        </p:attrNameLst>
                                      </p:cBhvr>
                                      <p:tavLst>
                                        <p:tav tm="0" fmla="$">
                                          <p:val>
                                            <p:strVal val="#ppt_x-.05"/>
                                          </p:val>
                                        </p:tav>
                                        <p:tav tm="100000" fmla="$">
                                          <p:val>
                                            <p:strVal val="#ppt_x"/>
                                          </p:val>
                                        </p:tav>
                                      </p:tavLst>
                                    </p:anim>
                                  </p:childTnLst>
                                </p:cTn>
                              </p:par>
                              <p:par>
                                <p:cTn id="23" presetID="10" presetClass="entr" presetSubtype="0" accel="50000" decel="50000" fill="hold" nodeType="withEffect">
                                  <p:stCondLst>
                                    <p:cond delay="0"/>
                                  </p:stCondLst>
                                  <p:childTnLst>
                                    <p:set>
                                      <p:cBhvr>
                                        <p:cTn id="24" dur="1" fill="hold">
                                          <p:stCondLst>
                                            <p:cond delay="0"/>
                                          </p:stCondLst>
                                        </p:cTn>
                                        <p:tgtEl>
                                          <p:spTgt spid="29"/>
                                        </p:tgtEl>
                                        <p:attrNameLst>
                                          <p:attrName>style.visibility</p:attrName>
                                        </p:attrNameLst>
                                      </p:cBhvr>
                                      <p:to>
                                        <p:strVal val="visible"/>
                                      </p:to>
                                    </p:set>
                                    <p:anim to="" calcmode="lin" valueType="num">
                                      <p:cBhvr>
                                        <p:cTn id="25" dur="750" decel="100000" fill="hold">
                                          <p:stCondLst>
                                            <p:cond delay="0"/>
                                          </p:stCondLst>
                                        </p:cTn>
                                        <p:tgtEl>
                                          <p:spTgt spid="29"/>
                                        </p:tgtEl>
                                        <p:attrNameLst>
                                          <p:attrName>ppt_x</p:attrName>
                                        </p:attrNameLst>
                                      </p:cBhvr>
                                      <p:tavLst>
                                        <p:tav tm="0" fmla="$">
                                          <p:val>
                                            <p:strVal val="ppt_x-ppt_w/2"/>
                                          </p:val>
                                        </p:tav>
                                        <p:tav tm="100000" fmla="$">
                                          <p:val>
                                            <p:strVal val="#ppt_x"/>
                                          </p:val>
                                        </p:tav>
                                      </p:tavLst>
                                    </p:anim>
                                    <p:anim to="" calcmode="lin" valueType="num">
                                      <p:cBhvr>
                                        <p:cTn id="26" dur="750" decel="100000" fill="hold">
                                          <p:stCondLst>
                                            <p:cond delay="0"/>
                                          </p:stCondLst>
                                        </p:cTn>
                                        <p:tgtEl>
                                          <p:spTgt spid="29"/>
                                        </p:tgtEl>
                                        <p:attrNameLst>
                                          <p:attrName>ppt_y</p:attrName>
                                        </p:attrNameLst>
                                      </p:cBhvr>
                                      <p:tavLst>
                                        <p:tav tm="0" fmla="$">
                                          <p:val>
                                            <p:strVal val="ppt_y-ppt_h/2"/>
                                          </p:val>
                                        </p:tav>
                                        <p:tav tm="100000" fmla="$">
                                          <p:val>
                                            <p:strVal val="#ppt_y"/>
                                          </p:val>
                                        </p:tav>
                                      </p:tavLst>
                                    </p:anim>
                                    <p:animScale>
                                      <p:cBhvr>
                                        <p:cTn id="27" dur="750" decel="100000" fill="hold">
                                          <p:stCondLst>
                                            <p:cond delay="0"/>
                                          </p:stCondLst>
                                        </p:cTn>
                                        <p:tgtEl>
                                          <p:spTgt spid="29"/>
                                        </p:tgtEl>
                                      </p:cBhvr>
                                      <p:from x="0" y="0"/>
                                      <p:to x="100000" y="100000"/>
                                    </p:animScale>
                                    <p:anim from="0" to="1" calcmode="lin" valueType="num">
                                      <p:cBhvr>
                                        <p:cTn id="28" dur="150" fill="hold">
                                          <p:stCondLst>
                                            <p:cond delay="0"/>
                                          </p:stCondLst>
                                        </p:cTn>
                                        <p:tgtEl>
                                          <p:spTgt spid="29"/>
                                        </p:tgtEl>
                                        <p:attrNameLst>
                                          <p:attrName>style.opacity</p:attrName>
                                        </p:attrNameLst>
                                      </p:cBhvr>
                                    </p:anim>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1" nodeType="clickEffect">
                                  <p:stCondLst>
                                    <p:cond delay="0"/>
                                  </p:stCondLst>
                                  <p:childTnLst>
                                    <p:set>
                                      <p:cBhvr>
                                        <p:cTn id="32" dur="1" fill="hold">
                                          <p:stCondLst>
                                            <p:cond delay="0"/>
                                          </p:stCondLst>
                                        </p:cTn>
                                        <p:tgtEl>
                                          <p:spTgt spid="30"/>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4"/>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29"/>
                                        </p:tgtEl>
                                        <p:attrNameLst>
                                          <p:attrName>style.visibility</p:attrName>
                                        </p:attrNameLst>
                                      </p:cBhvr>
                                      <p:to>
                                        <p:strVal val="hidden"/>
                                      </p:to>
                                    </p:set>
                                  </p:childTnLst>
                                </p:cTn>
                              </p:par>
                              <p:par>
                                <p:cTn id="37" presetID="10" presetClass="entr" presetSubtype="0" accel="50000" decel="5000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 to="" calcmode="lin" valueType="num">
                                      <p:cBhvr>
                                        <p:cTn id="39" dur="750" decel="100000" fill="hold">
                                          <p:stCondLst>
                                            <p:cond delay="0"/>
                                          </p:stCondLst>
                                        </p:cTn>
                                        <p:tgtEl>
                                          <p:spTgt spid="32"/>
                                        </p:tgtEl>
                                        <p:attrNameLst>
                                          <p:attrName>ppt_x</p:attrName>
                                        </p:attrNameLst>
                                      </p:cBhvr>
                                      <p:tavLst>
                                        <p:tav tm="0" fmla="$">
                                          <p:val>
                                            <p:strVal val="ppt_x-ppt_w/2"/>
                                          </p:val>
                                        </p:tav>
                                        <p:tav tm="100000" fmla="$">
                                          <p:val>
                                            <p:strVal val="#ppt_x"/>
                                          </p:val>
                                        </p:tav>
                                      </p:tavLst>
                                    </p:anim>
                                    <p:anim to="" calcmode="lin" valueType="num">
                                      <p:cBhvr>
                                        <p:cTn id="40" dur="750" decel="100000" fill="hold">
                                          <p:stCondLst>
                                            <p:cond delay="0"/>
                                          </p:stCondLst>
                                        </p:cTn>
                                        <p:tgtEl>
                                          <p:spTgt spid="32"/>
                                        </p:tgtEl>
                                        <p:attrNameLst>
                                          <p:attrName>ppt_y</p:attrName>
                                        </p:attrNameLst>
                                      </p:cBhvr>
                                      <p:tavLst>
                                        <p:tav tm="0" fmla="$">
                                          <p:val>
                                            <p:strVal val="ppt_y-ppt_h/2"/>
                                          </p:val>
                                        </p:tav>
                                        <p:tav tm="100000" fmla="$">
                                          <p:val>
                                            <p:strVal val="#ppt_y"/>
                                          </p:val>
                                        </p:tav>
                                      </p:tavLst>
                                    </p:anim>
                                    <p:animScale>
                                      <p:cBhvr>
                                        <p:cTn id="41" dur="750" decel="100000" fill="hold">
                                          <p:stCondLst>
                                            <p:cond delay="0"/>
                                          </p:stCondLst>
                                        </p:cTn>
                                        <p:tgtEl>
                                          <p:spTgt spid="32"/>
                                        </p:tgtEl>
                                      </p:cBhvr>
                                      <p:from x="0" y="0"/>
                                      <p:to x="100000" y="100000"/>
                                    </p:animScale>
                                    <p:anim from="0" to="1" calcmode="lin" valueType="num">
                                      <p:cBhvr>
                                        <p:cTn id="42" dur="150" fill="hold">
                                          <p:stCondLst>
                                            <p:cond delay="0"/>
                                          </p:stCondLst>
                                        </p:cTn>
                                        <p:tgtEl>
                                          <p:spTgt spid="32"/>
                                        </p:tgtEl>
                                        <p:attrNameLst>
                                          <p:attrName>style.opacity</p:attrName>
                                        </p:attrNameLst>
                                      </p:cBhvr>
                                    </p:anim>
                                  </p:childTnLst>
                                </p:cTn>
                              </p:par>
                              <p:par>
                                <p:cTn id="43" presetID="10" presetClass="entr" presetSubtype="0" decel="10000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anim from="0" to="1" calcmode="lin" valueType="num">
                                      <p:cBhvr>
                                        <p:cTn id="45" dur="1000" fill="hold">
                                          <p:stCondLst>
                                            <p:cond delay="0"/>
                                          </p:stCondLst>
                                        </p:cTn>
                                        <p:tgtEl>
                                          <p:spTgt spid="35"/>
                                        </p:tgtEl>
                                        <p:attrNameLst>
                                          <p:attrName>style.opacity</p:attrName>
                                        </p:attrNameLst>
                                      </p:cBhvr>
                                    </p:anim>
                                    <p:anim to="" calcmode="lin" valueType="num">
                                      <p:cBhvr>
                                        <p:cTn id="46" dur="1000" fill="hold">
                                          <p:stCondLst>
                                            <p:cond delay="0"/>
                                          </p:stCondLst>
                                        </p:cTn>
                                        <p:tgtEl>
                                          <p:spTgt spid="35"/>
                                        </p:tgtEl>
                                        <p:attrNameLst>
                                          <p:attrName>ppt_x</p:attrName>
                                        </p:attrNameLst>
                                      </p:cBhvr>
                                      <p:tavLst>
                                        <p:tav tm="0" fmla="$">
                                          <p:val>
                                            <p:strVal val="#ppt_x-.05"/>
                                          </p:val>
                                        </p:tav>
                                        <p:tav tm="100000" fmla="$">
                                          <p:val>
                                            <p:strVal val="#ppt_x"/>
                                          </p:val>
                                        </p:tav>
                                      </p:tavLst>
                                    </p:anim>
                                  </p:childTnLst>
                                </p:cTn>
                              </p:par>
                              <p:par>
                                <p:cTn id="47" presetID="10" presetClass="entr" presetSubtype="0" accel="50000" decel="50000" fill="hold" nodeType="withEffect">
                                  <p:stCondLst>
                                    <p:cond delay="0"/>
                                  </p:stCondLst>
                                  <p:childTnLst>
                                    <p:set>
                                      <p:cBhvr>
                                        <p:cTn id="48" dur="1" fill="hold">
                                          <p:stCondLst>
                                            <p:cond delay="0"/>
                                          </p:stCondLst>
                                        </p:cTn>
                                        <p:tgtEl>
                                          <p:spTgt spid="31"/>
                                        </p:tgtEl>
                                        <p:attrNameLst>
                                          <p:attrName>style.visibility</p:attrName>
                                        </p:attrNameLst>
                                      </p:cBhvr>
                                      <p:to>
                                        <p:strVal val="visible"/>
                                      </p:to>
                                    </p:set>
                                    <p:anim to="" calcmode="lin" valueType="num">
                                      <p:cBhvr>
                                        <p:cTn id="49" dur="750" decel="100000" fill="hold">
                                          <p:stCondLst>
                                            <p:cond delay="0"/>
                                          </p:stCondLst>
                                        </p:cTn>
                                        <p:tgtEl>
                                          <p:spTgt spid="31"/>
                                        </p:tgtEl>
                                        <p:attrNameLst>
                                          <p:attrName>ppt_x</p:attrName>
                                        </p:attrNameLst>
                                      </p:cBhvr>
                                      <p:tavLst>
                                        <p:tav tm="0" fmla="$">
                                          <p:val>
                                            <p:strVal val="ppt_x-ppt_w/2"/>
                                          </p:val>
                                        </p:tav>
                                        <p:tav tm="100000" fmla="$">
                                          <p:val>
                                            <p:strVal val="#ppt_x"/>
                                          </p:val>
                                        </p:tav>
                                      </p:tavLst>
                                    </p:anim>
                                    <p:anim to="" calcmode="lin" valueType="num">
                                      <p:cBhvr>
                                        <p:cTn id="50" dur="750" decel="100000" fill="hold">
                                          <p:stCondLst>
                                            <p:cond delay="0"/>
                                          </p:stCondLst>
                                        </p:cTn>
                                        <p:tgtEl>
                                          <p:spTgt spid="31"/>
                                        </p:tgtEl>
                                        <p:attrNameLst>
                                          <p:attrName>ppt_y</p:attrName>
                                        </p:attrNameLst>
                                      </p:cBhvr>
                                      <p:tavLst>
                                        <p:tav tm="0" fmla="$">
                                          <p:val>
                                            <p:strVal val="ppt_y-ppt_h/2"/>
                                          </p:val>
                                        </p:tav>
                                        <p:tav tm="100000" fmla="$">
                                          <p:val>
                                            <p:strVal val="#ppt_y"/>
                                          </p:val>
                                        </p:tav>
                                      </p:tavLst>
                                    </p:anim>
                                    <p:animScale>
                                      <p:cBhvr>
                                        <p:cTn id="51" dur="750" decel="100000" fill="hold">
                                          <p:stCondLst>
                                            <p:cond delay="0"/>
                                          </p:stCondLst>
                                        </p:cTn>
                                        <p:tgtEl>
                                          <p:spTgt spid="31"/>
                                        </p:tgtEl>
                                      </p:cBhvr>
                                      <p:from x="0" y="0"/>
                                      <p:to x="100000" y="100000"/>
                                    </p:animScale>
                                    <p:anim from="0" to="1" calcmode="lin" valueType="num">
                                      <p:cBhvr>
                                        <p:cTn id="52" dur="150" fill="hold">
                                          <p:stCondLst>
                                            <p:cond delay="0"/>
                                          </p:stCondLst>
                                        </p:cTn>
                                        <p:tgtEl>
                                          <p:spTgt spid="31"/>
                                        </p:tgtEl>
                                        <p:attrNameLst>
                                          <p:attrName>style.opacity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0" grpId="0" animBg="1"/>
      <p:bldP spid="30" grpId="1" animBg="1"/>
      <p:bldP spid="44" grpId="0"/>
      <p:bldP spid="34" grpId="0"/>
      <p:bldP spid="34" grpId="1"/>
      <p:bldP spid="35"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90B9F243-9CAE-A6C1-3AEF-F00510DFA23A}"/>
            </a:ext>
          </a:extLst>
        </p:cNvPr>
        <p:cNvGrpSpPr/>
        <p:nvPr/>
      </p:nvGrpSpPr>
      <p:grpSpPr>
        <a:xfrm>
          <a:off x="0" y="0"/>
          <a:ext cx="0" cy="0"/>
          <a:chOff x="0" y="0"/>
          <a:chExt cx="0" cy="0"/>
        </a:xfrm>
      </p:grpSpPr>
      <p:sp>
        <p:nvSpPr>
          <p:cNvPr id="30" name="Rectangle: Rounded Corners 29">
            <a:extLst>
              <a:ext uri="{FF2B5EF4-FFF2-40B4-BE49-F238E27FC236}">
                <a16:creationId xmlns:a16="http://schemas.microsoft.com/office/drawing/2014/main" id="{E0A21D30-AF47-6916-2765-FBB0C8C8637D}"/>
              </a:ext>
            </a:extLst>
          </p:cNvPr>
          <p:cNvSpPr/>
          <p:nvPr/>
        </p:nvSpPr>
        <p:spPr>
          <a:xfrm>
            <a:off x="6350258" y="111623"/>
            <a:ext cx="4444846" cy="6059808"/>
          </a:xfrm>
          <a:prstGeom prst="roundRect">
            <a:avLst>
              <a:gd name="adj" fmla="val 4092"/>
            </a:avLst>
          </a:prstGeom>
          <a:solidFill>
            <a:schemeClr val="bg1"/>
          </a:solidFill>
          <a:ln>
            <a:solidFill>
              <a:srgbClr val="088093"/>
            </a:solidFill>
          </a:ln>
          <a:effectLst>
            <a:outerShdw blurRad="177800" dist="38100" dir="2700000" algn="tl" rotWithShape="0">
              <a:srgbClr val="05E6EB">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C36E22F1-A0C6-CE70-4651-50B0DA9703C7}"/>
              </a:ext>
            </a:extLst>
          </p:cNvPr>
          <p:cNvGrpSpPr/>
          <p:nvPr/>
        </p:nvGrpSpPr>
        <p:grpSpPr>
          <a:xfrm>
            <a:off x="11133749" y="187210"/>
            <a:ext cx="810076" cy="304322"/>
            <a:chOff x="4879929" y="-887895"/>
            <a:chExt cx="810076" cy="304322"/>
          </a:xfrm>
        </p:grpSpPr>
        <p:sp>
          <p:nvSpPr>
            <p:cNvPr id="3" name="Rectangle: Top Corners Rounded 2">
              <a:extLst>
                <a:ext uri="{FF2B5EF4-FFF2-40B4-BE49-F238E27FC236}">
                  <a16:creationId xmlns:a16="http://schemas.microsoft.com/office/drawing/2014/main" id="{E539B38D-D114-B946-45FB-5B5E56094AE7}"/>
                </a:ext>
              </a:extLst>
            </p:cNvPr>
            <p:cNvSpPr/>
            <p:nvPr/>
          </p:nvSpPr>
          <p:spPr>
            <a:xfrm rot="5400000">
              <a:off x="5335325" y="-938253"/>
              <a:ext cx="304322" cy="405038"/>
            </a:xfrm>
            <a:prstGeom prst="round2SameRect">
              <a:avLst>
                <a:gd name="adj1" fmla="val 50000"/>
                <a:gd name="adj2" fmla="val 0"/>
              </a:avLst>
            </a:prstGeom>
            <a:solidFill>
              <a:srgbClr val="085878"/>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Top Corners Rounded 3">
              <a:extLst>
                <a:ext uri="{FF2B5EF4-FFF2-40B4-BE49-F238E27FC236}">
                  <a16:creationId xmlns:a16="http://schemas.microsoft.com/office/drawing/2014/main" id="{F6EAEC29-F303-E1B3-6445-E3BA8832DFE0}"/>
                </a:ext>
              </a:extLst>
            </p:cNvPr>
            <p:cNvSpPr/>
            <p:nvPr/>
          </p:nvSpPr>
          <p:spPr>
            <a:xfrm rot="16200000" flipH="1">
              <a:off x="4930287" y="-938253"/>
              <a:ext cx="304322" cy="405038"/>
            </a:xfrm>
            <a:prstGeom prst="round2SameRect">
              <a:avLst>
                <a:gd name="adj1" fmla="val 50000"/>
                <a:gd name="adj2" fmla="val 0"/>
              </a:avLst>
            </a:prstGeom>
            <a:solidFill>
              <a:schemeClr val="bg1"/>
            </a:solidFill>
            <a:ln w="12700">
              <a:solidFill>
                <a:srgbClr val="085878"/>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0CD12FFB-05DA-09DF-58C9-465F8A57C5B3}"/>
                </a:ext>
              </a:extLst>
            </p:cNvPr>
            <p:cNvSpPr txBox="1"/>
            <p:nvPr/>
          </p:nvSpPr>
          <p:spPr>
            <a:xfrm>
              <a:off x="4919942" y="-880711"/>
              <a:ext cx="405038" cy="276999"/>
            </a:xfrm>
            <a:prstGeom prst="rect">
              <a:avLst/>
            </a:prstGeom>
            <a:noFill/>
          </p:spPr>
          <p:txBody>
            <a:bodyPr wrap="square" rtlCol="0">
              <a:spAutoFit/>
            </a:bodyPr>
            <a:lstStyle/>
            <a:p>
              <a:r>
                <a:rPr lang="en-US" sz="1200">
                  <a:latin typeface="Inter 18pt Black" panose="02000503000000020004" pitchFamily="2" charset="0"/>
                  <a:ea typeface="Inter 18pt Black" panose="02000503000000020004" pitchFamily="2" charset="0"/>
                </a:rPr>
                <a:t>09</a:t>
              </a:r>
            </a:p>
          </p:txBody>
        </p:sp>
        <p:sp>
          <p:nvSpPr>
            <p:cNvPr id="6" name="TextBox 5">
              <a:extLst>
                <a:ext uri="{FF2B5EF4-FFF2-40B4-BE49-F238E27FC236}">
                  <a16:creationId xmlns:a16="http://schemas.microsoft.com/office/drawing/2014/main" id="{F7791C3D-AECC-BDB4-C0A1-CCEE5FDB1DF0}"/>
                </a:ext>
              </a:extLst>
            </p:cNvPr>
            <p:cNvSpPr txBox="1"/>
            <p:nvPr/>
          </p:nvSpPr>
          <p:spPr>
            <a:xfrm>
              <a:off x="5275557" y="-874234"/>
              <a:ext cx="386160" cy="276999"/>
            </a:xfrm>
            <a:prstGeom prst="rect">
              <a:avLst/>
            </a:prstGeom>
            <a:noFill/>
          </p:spPr>
          <p:txBody>
            <a:bodyPr wrap="square" rtlCol="0">
              <a:spAutoFit/>
            </a:bodyPr>
            <a:lstStyle/>
            <a:p>
              <a:r>
                <a:rPr lang="en-US" sz="1200">
                  <a:solidFill>
                    <a:schemeClr val="bg1"/>
                  </a:solidFill>
                  <a:effectLst>
                    <a:outerShdw blurRad="38100" dist="38100" dir="2700000" algn="tl">
                      <a:srgbClr val="000000">
                        <a:alpha val="43137"/>
                      </a:srgbClr>
                    </a:outerShdw>
                  </a:effectLst>
                  <a:latin typeface="Inter 18pt Black" panose="02000503000000020004" pitchFamily="2" charset="0"/>
                  <a:ea typeface="Inter 18pt Black" panose="02000503000000020004" pitchFamily="2" charset="0"/>
                </a:rPr>
                <a:t>15</a:t>
              </a:r>
            </a:p>
          </p:txBody>
        </p:sp>
      </p:grpSp>
      <p:cxnSp>
        <p:nvCxnSpPr>
          <p:cNvPr id="15" name="Straight Connector 14">
            <a:extLst>
              <a:ext uri="{FF2B5EF4-FFF2-40B4-BE49-F238E27FC236}">
                <a16:creationId xmlns:a16="http://schemas.microsoft.com/office/drawing/2014/main" id="{5656B432-6CC5-6ACD-A5F3-8EC55A9C396A}"/>
              </a:ext>
            </a:extLst>
          </p:cNvPr>
          <p:cNvCxnSpPr>
            <a:cxnSpLocks/>
          </p:cNvCxnSpPr>
          <p:nvPr/>
        </p:nvCxnSpPr>
        <p:spPr>
          <a:xfrm>
            <a:off x="-226146"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994C695C-8F79-2CFD-0782-50E6085DBA48}"/>
              </a:ext>
            </a:extLst>
          </p:cNvPr>
          <p:cNvSpPr txBox="1"/>
          <p:nvPr/>
        </p:nvSpPr>
        <p:spPr>
          <a:xfrm>
            <a:off x="661877"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Introduction</a:t>
            </a:r>
          </a:p>
        </p:txBody>
      </p:sp>
      <p:cxnSp>
        <p:nvCxnSpPr>
          <p:cNvPr id="17" name="Straight Connector 16">
            <a:extLst>
              <a:ext uri="{FF2B5EF4-FFF2-40B4-BE49-F238E27FC236}">
                <a16:creationId xmlns:a16="http://schemas.microsoft.com/office/drawing/2014/main" id="{EF63C2C5-627D-FE78-166D-4BFADBFB41DF}"/>
              </a:ext>
            </a:extLst>
          </p:cNvPr>
          <p:cNvCxnSpPr>
            <a:cxnSpLocks/>
          </p:cNvCxnSpPr>
          <p:nvPr/>
        </p:nvCxnSpPr>
        <p:spPr>
          <a:xfrm>
            <a:off x="1640433" y="6716332"/>
            <a:ext cx="1381063"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8727594-193E-AB2E-8781-20957E55C951}"/>
              </a:ext>
            </a:extLst>
          </p:cNvPr>
          <p:cNvSpPr txBox="1"/>
          <p:nvPr/>
        </p:nvSpPr>
        <p:spPr>
          <a:xfrm>
            <a:off x="2984814" y="6579238"/>
            <a:ext cx="1463723"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Literature review</a:t>
            </a:r>
          </a:p>
        </p:txBody>
      </p:sp>
      <p:cxnSp>
        <p:nvCxnSpPr>
          <p:cNvPr id="19" name="Straight Connector 18">
            <a:extLst>
              <a:ext uri="{FF2B5EF4-FFF2-40B4-BE49-F238E27FC236}">
                <a16:creationId xmlns:a16="http://schemas.microsoft.com/office/drawing/2014/main" id="{A25D513F-B4AA-C938-12D1-DD8E49BADEBA}"/>
              </a:ext>
            </a:extLst>
          </p:cNvPr>
          <p:cNvCxnSpPr>
            <a:cxnSpLocks/>
          </p:cNvCxnSpPr>
          <p:nvPr/>
        </p:nvCxnSpPr>
        <p:spPr>
          <a:xfrm>
            <a:off x="4412974" y="6716332"/>
            <a:ext cx="1324359"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EC0B875-02E4-FAE0-1FDE-2E9C4340CE99}"/>
              </a:ext>
            </a:extLst>
          </p:cNvPr>
          <p:cNvSpPr txBox="1"/>
          <p:nvPr/>
        </p:nvSpPr>
        <p:spPr>
          <a:xfrm>
            <a:off x="5615465" y="6579238"/>
            <a:ext cx="1276131" cy="261610"/>
          </a:xfrm>
          <a:prstGeom prst="rect">
            <a:avLst/>
          </a:prstGeom>
          <a:noFill/>
        </p:spPr>
        <p:txBody>
          <a:bodyPr wrap="square" rtlCol="0">
            <a:spAutoFit/>
          </a:bodyPr>
          <a:lstStyle>
            <a:defPPr>
              <a:defRPr lang="en-US"/>
            </a:defPPr>
            <a:lvl1pPr algn="ctr">
              <a:defRPr sz="1100">
                <a:latin typeface="Inter 18pt" panose="02000503000000020004" pitchFamily="2" charset="0"/>
                <a:ea typeface="Inter 18pt" panose="02000503000000020004" pitchFamily="2" charset="0"/>
              </a:defRPr>
            </a:lvl1pPr>
          </a:lstStyle>
          <a:p>
            <a:r>
              <a:rPr lang="en-US"/>
              <a:t>Methodology</a:t>
            </a:r>
          </a:p>
        </p:txBody>
      </p:sp>
      <p:cxnSp>
        <p:nvCxnSpPr>
          <p:cNvPr id="21" name="Straight Connector 20">
            <a:extLst>
              <a:ext uri="{FF2B5EF4-FFF2-40B4-BE49-F238E27FC236}">
                <a16:creationId xmlns:a16="http://schemas.microsoft.com/office/drawing/2014/main" id="{9C29BB54-2D12-766A-4B5D-2451D44EEB17}"/>
              </a:ext>
            </a:extLst>
          </p:cNvPr>
          <p:cNvCxnSpPr>
            <a:cxnSpLocks/>
            <a:endCxn id="22" idx="1"/>
          </p:cNvCxnSpPr>
          <p:nvPr/>
        </p:nvCxnSpPr>
        <p:spPr>
          <a:xfrm>
            <a:off x="6763102" y="6710043"/>
            <a:ext cx="1401856"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8A57360D-CAEF-4A5E-DC17-524F33470F5C}"/>
              </a:ext>
            </a:extLst>
          </p:cNvPr>
          <p:cNvSpPr txBox="1"/>
          <p:nvPr/>
        </p:nvSpPr>
        <p:spPr>
          <a:xfrm>
            <a:off x="8164958" y="6579238"/>
            <a:ext cx="1025769" cy="261610"/>
          </a:xfrm>
          <a:prstGeom prst="rect">
            <a:avLst/>
          </a:prstGeom>
          <a:noFill/>
        </p:spPr>
        <p:txBody>
          <a:bodyPr wrap="square" rtlCol="0">
            <a:spAutoFit/>
          </a:bodyPr>
          <a:lstStyle>
            <a:defPPr>
              <a:defRPr lang="en-US"/>
            </a:defPPr>
            <a:lvl1pPr algn="ctr">
              <a:defRPr sz="1100">
                <a:solidFill>
                  <a:srgbClr val="085878"/>
                </a:solidFill>
                <a:latin typeface="Inter 18pt Black" panose="02000503000000020004" pitchFamily="2" charset="0"/>
                <a:ea typeface="Inter 18pt Black" panose="02000503000000020004" pitchFamily="2" charset="0"/>
              </a:defRPr>
            </a:lvl1pPr>
          </a:lstStyle>
          <a:p>
            <a:r>
              <a:rPr lang="en-US"/>
              <a:t>Results</a:t>
            </a:r>
          </a:p>
        </p:txBody>
      </p:sp>
      <p:cxnSp>
        <p:nvCxnSpPr>
          <p:cNvPr id="23" name="Straight Connector 22">
            <a:extLst>
              <a:ext uri="{FF2B5EF4-FFF2-40B4-BE49-F238E27FC236}">
                <a16:creationId xmlns:a16="http://schemas.microsoft.com/office/drawing/2014/main" id="{B3321F99-5C5A-E51F-7EF9-0095C9F866C4}"/>
              </a:ext>
            </a:extLst>
          </p:cNvPr>
          <p:cNvCxnSpPr>
            <a:cxnSpLocks/>
          </p:cNvCxnSpPr>
          <p:nvPr/>
        </p:nvCxnSpPr>
        <p:spPr>
          <a:xfrm>
            <a:off x="9190727" y="6716332"/>
            <a:ext cx="1475257"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C1FBD535-2244-A521-F562-A59E34133FAD}"/>
              </a:ext>
            </a:extLst>
          </p:cNvPr>
          <p:cNvSpPr txBox="1"/>
          <p:nvPr/>
        </p:nvSpPr>
        <p:spPr>
          <a:xfrm>
            <a:off x="10665984" y="6579238"/>
            <a:ext cx="1025769" cy="261610"/>
          </a:xfrm>
          <a:prstGeom prst="rect">
            <a:avLst/>
          </a:prstGeom>
          <a:noFill/>
        </p:spPr>
        <p:txBody>
          <a:bodyPr wrap="square" rtlCol="0">
            <a:spAutoFit/>
          </a:bodyPr>
          <a:lstStyle/>
          <a:p>
            <a:pPr algn="ctr"/>
            <a:r>
              <a:rPr lang="en-US" sz="1100">
                <a:latin typeface="Inter 18pt" panose="02000503000000020004" pitchFamily="2" charset="0"/>
                <a:ea typeface="Inter 18pt" panose="02000503000000020004" pitchFamily="2" charset="0"/>
              </a:rPr>
              <a:t>Conclusion</a:t>
            </a:r>
          </a:p>
        </p:txBody>
      </p:sp>
      <p:cxnSp>
        <p:nvCxnSpPr>
          <p:cNvPr id="25" name="Straight Connector 24">
            <a:extLst>
              <a:ext uri="{FF2B5EF4-FFF2-40B4-BE49-F238E27FC236}">
                <a16:creationId xmlns:a16="http://schemas.microsoft.com/office/drawing/2014/main" id="{E880CED3-A6F6-064C-0A94-4CCC1A08F6AF}"/>
              </a:ext>
            </a:extLst>
          </p:cNvPr>
          <p:cNvCxnSpPr>
            <a:cxnSpLocks/>
          </p:cNvCxnSpPr>
          <p:nvPr/>
        </p:nvCxnSpPr>
        <p:spPr>
          <a:xfrm>
            <a:off x="11647802" y="6716332"/>
            <a:ext cx="914400" cy="0"/>
          </a:xfrm>
          <a:prstGeom prst="line">
            <a:avLst/>
          </a:prstGeom>
          <a:ln w="19050">
            <a:solidFill>
              <a:srgbClr val="085878"/>
            </a:solidFill>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6705797E-E066-CAC3-9473-51D6FF7D3C02}"/>
              </a:ext>
            </a:extLst>
          </p:cNvPr>
          <p:cNvSpPr txBox="1"/>
          <p:nvPr/>
        </p:nvSpPr>
        <p:spPr>
          <a:xfrm>
            <a:off x="1396896" y="82998"/>
            <a:ext cx="4359975" cy="646331"/>
          </a:xfrm>
          <a:prstGeom prst="rect">
            <a:avLst/>
          </a:prstGeom>
          <a:noFill/>
        </p:spPr>
        <p:txBody>
          <a:bodyPr wrap="square">
            <a:spAutoFit/>
          </a:bodyPr>
          <a:lstStyle/>
          <a:p>
            <a:r>
              <a:rPr lang="en-US" sz="3600" dirty="0">
                <a:solidFill>
                  <a:srgbClr val="085878"/>
                </a:solidFill>
                <a:latin typeface="#9Slide03 Talling" panose="02040603050506020204" pitchFamily="18" charset="0"/>
                <a:cs typeface="#9Slide03 Prompt Black" panose="00000A00000000000000" pitchFamily="2" charset="-34"/>
              </a:rPr>
              <a:t>4. EMPIRICAL RESULTS</a:t>
            </a:r>
          </a:p>
        </p:txBody>
      </p:sp>
      <p:sp>
        <p:nvSpPr>
          <p:cNvPr id="34" name="TextBox 33">
            <a:extLst>
              <a:ext uri="{FF2B5EF4-FFF2-40B4-BE49-F238E27FC236}">
                <a16:creationId xmlns:a16="http://schemas.microsoft.com/office/drawing/2014/main" id="{2F8CED7E-B3C8-3135-89E0-587E69B9DE7C}"/>
              </a:ext>
            </a:extLst>
          </p:cNvPr>
          <p:cNvSpPr txBox="1"/>
          <p:nvPr/>
        </p:nvSpPr>
        <p:spPr>
          <a:xfrm>
            <a:off x="4876629" y="6229970"/>
            <a:ext cx="7240598" cy="329129"/>
          </a:xfrm>
          <a:prstGeom prst="rect">
            <a:avLst/>
          </a:prstGeom>
          <a:noFill/>
        </p:spPr>
        <p:txBody>
          <a:bodyPr wrap="square" rtlCol="0">
            <a:spAutoFit/>
          </a:bodyPr>
          <a:lstStyle/>
          <a:p>
            <a:pPr algn="ctr">
              <a:lnSpc>
                <a:spcPct val="120000"/>
              </a:lnSpc>
            </a:pPr>
            <a:r>
              <a:rPr lang="en-US" sz="1400" b="1" i="1" dirty="0">
                <a:latin typeface="Inter 18pt" panose="02000503000000020004" pitchFamily="2" charset="0"/>
                <a:ea typeface="Inter 18pt" panose="02000503000000020004" pitchFamily="2" charset="0"/>
              </a:rPr>
              <a:t>Table 3: </a:t>
            </a:r>
            <a:r>
              <a:rPr lang="en-US" sz="1400" i="1" dirty="0">
                <a:latin typeface="Inter 18pt" panose="02000503000000020004" pitchFamily="2" charset="0"/>
                <a:ea typeface="Inter 18pt" panose="02000503000000020004" pitchFamily="2" charset="0"/>
              </a:rPr>
              <a:t>Determinants and Dynamic partial adjustment model of Cash holdings</a:t>
            </a:r>
          </a:p>
        </p:txBody>
      </p:sp>
      <p:pic>
        <p:nvPicPr>
          <p:cNvPr id="26" name="image8.png">
            <a:extLst>
              <a:ext uri="{FF2B5EF4-FFF2-40B4-BE49-F238E27FC236}">
                <a16:creationId xmlns:a16="http://schemas.microsoft.com/office/drawing/2014/main" id="{E6F4C636-D71E-64F7-4817-F77BAF6FC30F}"/>
              </a:ext>
            </a:extLst>
          </p:cNvPr>
          <p:cNvPicPr/>
          <p:nvPr/>
        </p:nvPicPr>
        <p:blipFill>
          <a:blip r:embed="rId2"/>
          <a:srcRect/>
          <a:stretch>
            <a:fillRect/>
          </a:stretch>
        </p:blipFill>
        <p:spPr>
          <a:xfrm>
            <a:off x="6481724" y="200871"/>
            <a:ext cx="4199641" cy="5877210"/>
          </a:xfrm>
          <a:prstGeom prst="rect">
            <a:avLst/>
          </a:prstGeom>
          <a:ln/>
        </p:spPr>
      </p:pic>
      <p:pic>
        <p:nvPicPr>
          <p:cNvPr id="29" name="Picture 28">
            <a:extLst>
              <a:ext uri="{FF2B5EF4-FFF2-40B4-BE49-F238E27FC236}">
                <a16:creationId xmlns:a16="http://schemas.microsoft.com/office/drawing/2014/main" id="{7EF55EC5-956E-5898-95B0-142CD55A89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8175" y="200871"/>
            <a:ext cx="1034525" cy="412797"/>
          </a:xfrm>
          <a:prstGeom prst="rect">
            <a:avLst/>
          </a:prstGeom>
        </p:spPr>
      </p:pic>
      <p:sp>
        <p:nvSpPr>
          <p:cNvPr id="31" name="TextBox 30">
            <a:extLst>
              <a:ext uri="{FF2B5EF4-FFF2-40B4-BE49-F238E27FC236}">
                <a16:creationId xmlns:a16="http://schemas.microsoft.com/office/drawing/2014/main" id="{FE30358A-A808-C56D-EAFB-B30A8018EF35}"/>
              </a:ext>
            </a:extLst>
          </p:cNvPr>
          <p:cNvSpPr txBox="1"/>
          <p:nvPr/>
        </p:nvSpPr>
        <p:spPr>
          <a:xfrm>
            <a:off x="1550065" y="579171"/>
            <a:ext cx="3599786" cy="461665"/>
          </a:xfrm>
          <a:prstGeom prst="rect">
            <a:avLst/>
          </a:prstGeom>
          <a:noFill/>
        </p:spPr>
        <p:txBody>
          <a:bodyPr wrap="square">
            <a:spAutoFit/>
          </a:bodyPr>
          <a:lstStyle/>
          <a:p>
            <a:r>
              <a:rPr lang="en-US" sz="2400" dirty="0">
                <a:solidFill>
                  <a:srgbClr val="088093"/>
                </a:solidFill>
                <a:latin typeface="#9Slide03 Talling" panose="02040603050506020204" pitchFamily="18" charset="0"/>
                <a:cs typeface="#9Slide03 Prompt Black" panose="00000A00000000000000" pitchFamily="2" charset="-34"/>
              </a:rPr>
              <a:t>4. 2 Cash holdings adjustment speed</a:t>
            </a:r>
          </a:p>
        </p:txBody>
      </p:sp>
      <p:sp>
        <p:nvSpPr>
          <p:cNvPr id="7" name="TextBox 6">
            <a:extLst>
              <a:ext uri="{FF2B5EF4-FFF2-40B4-BE49-F238E27FC236}">
                <a16:creationId xmlns:a16="http://schemas.microsoft.com/office/drawing/2014/main" id="{F428CA69-CE44-C7DA-6850-415E816CB1A2}"/>
              </a:ext>
            </a:extLst>
          </p:cNvPr>
          <p:cNvSpPr txBox="1"/>
          <p:nvPr/>
        </p:nvSpPr>
        <p:spPr>
          <a:xfrm>
            <a:off x="461936" y="1358531"/>
            <a:ext cx="5634064" cy="2277355"/>
          </a:xfrm>
          <a:prstGeom prst="rect">
            <a:avLst/>
          </a:prstGeom>
          <a:noFill/>
        </p:spPr>
        <p:txBody>
          <a:bodyPr wrap="square" rtlCol="0">
            <a:spAutoFit/>
          </a:bodyPr>
          <a:lstStyle/>
          <a:p>
            <a:pPr algn="just">
              <a:lnSpc>
                <a:spcPct val="120000"/>
              </a:lnSpc>
            </a:pPr>
            <a:r>
              <a:rPr lang="en-US" sz="2000" b="1" dirty="0">
                <a:solidFill>
                  <a:srgbClr val="3D85C6"/>
                </a:solidFill>
                <a:latin typeface="Inter 18pt" panose="02000503000000020004" pitchFamily="2" charset="0"/>
                <a:ea typeface="Inter 18pt" panose="02000503000000020004" pitchFamily="2" charset="0"/>
              </a:rPr>
              <a:t>Findings:</a:t>
            </a:r>
          </a:p>
          <a:p>
            <a:pPr marL="285750" indent="-285750" algn="just">
              <a:lnSpc>
                <a:spcPct val="120000"/>
              </a:lnSpc>
              <a:buFont typeface="Arial" panose="020B0604020202020204" pitchFamily="34" charset="0"/>
              <a:buChar char="•"/>
            </a:pPr>
            <a:r>
              <a:rPr lang="en-US" sz="2000" dirty="0">
                <a:latin typeface="Inter 18pt" panose="02000503000000020004" pitchFamily="2" charset="0"/>
                <a:ea typeface="Inter 18pt" panose="02000503000000020004" pitchFamily="2" charset="0"/>
              </a:rPr>
              <a:t>All firm-level variables contribute to </a:t>
            </a:r>
            <a:r>
              <a:rPr lang="en-US" sz="2000" b="1" dirty="0">
                <a:latin typeface="Inter 18pt" panose="02000503000000020004" pitchFamily="2" charset="0"/>
                <a:ea typeface="Inter 18pt" panose="02000503000000020004" pitchFamily="2" charset="0"/>
              </a:rPr>
              <a:t>determine Cash Holdings.</a:t>
            </a:r>
          </a:p>
          <a:p>
            <a:pPr marL="285750" indent="-285750" algn="just">
              <a:lnSpc>
                <a:spcPct val="120000"/>
              </a:lnSpc>
              <a:buFont typeface="Arial" panose="020B0604020202020204" pitchFamily="34" charset="0"/>
              <a:buChar char="•"/>
            </a:pPr>
            <a:r>
              <a:rPr lang="en-US" sz="2000" dirty="0">
                <a:latin typeface="Inter 18pt" panose="02000503000000020004" pitchFamily="2" charset="0"/>
                <a:ea typeface="Inter 18pt" panose="02000503000000020004" pitchFamily="2" charset="0"/>
              </a:rPr>
              <a:t>Support the </a:t>
            </a:r>
            <a:r>
              <a:rPr lang="en-US" sz="2000" b="1" dirty="0">
                <a:latin typeface="Inter 18pt" panose="02000503000000020004" pitchFamily="2" charset="0"/>
                <a:ea typeface="Inter 18pt" panose="02000503000000020004" pitchFamily="2" charset="0"/>
              </a:rPr>
              <a:t>Trade-off theory</a:t>
            </a:r>
            <a:r>
              <a:rPr lang="en-US" sz="2000" dirty="0">
                <a:latin typeface="Inter 18pt" panose="02000503000000020004" pitchFamily="2" charset="0"/>
                <a:ea typeface="Inter 18pt" panose="02000503000000020004" pitchFamily="2" charset="0"/>
              </a:rPr>
              <a:t> and </a:t>
            </a:r>
            <a:r>
              <a:rPr lang="en-US" sz="2000" b="1" dirty="0">
                <a:latin typeface="Inter 18pt" panose="02000503000000020004" pitchFamily="2" charset="0"/>
                <a:ea typeface="Inter 18pt" panose="02000503000000020004" pitchFamily="2" charset="0"/>
              </a:rPr>
              <a:t>Partial adjustment model</a:t>
            </a:r>
            <a:r>
              <a:rPr lang="en-US" sz="2000" dirty="0">
                <a:latin typeface="Inter 18pt" panose="02000503000000020004" pitchFamily="2" charset="0"/>
                <a:ea typeface="Inter 18pt" panose="02000503000000020004" pitchFamily="2" charset="0"/>
              </a:rPr>
              <a:t>.</a:t>
            </a:r>
          </a:p>
          <a:p>
            <a:pPr marL="285750" indent="-285750" algn="just">
              <a:lnSpc>
                <a:spcPct val="120000"/>
              </a:lnSpc>
              <a:buFont typeface="Arial" panose="020B0604020202020204" pitchFamily="34" charset="0"/>
              <a:buChar char="•"/>
            </a:pPr>
            <a:endParaRPr lang="en-US" sz="2000" dirty="0">
              <a:latin typeface="Inter 18pt" panose="02000503000000020004" pitchFamily="2" charset="0"/>
              <a:ea typeface="Inter 18pt" panose="02000503000000020004" pitchFamily="2" charset="0"/>
            </a:endParaRPr>
          </a:p>
        </p:txBody>
      </p:sp>
      <p:sp>
        <p:nvSpPr>
          <p:cNvPr id="8" name="TextBox 7">
            <a:extLst>
              <a:ext uri="{FF2B5EF4-FFF2-40B4-BE49-F238E27FC236}">
                <a16:creationId xmlns:a16="http://schemas.microsoft.com/office/drawing/2014/main" id="{408F3B7C-F41E-0985-3C11-83E8A18DD5E3}"/>
              </a:ext>
            </a:extLst>
          </p:cNvPr>
          <p:cNvSpPr txBox="1"/>
          <p:nvPr/>
        </p:nvSpPr>
        <p:spPr>
          <a:xfrm>
            <a:off x="461936" y="3634920"/>
            <a:ext cx="5634064" cy="800027"/>
          </a:xfrm>
          <a:prstGeom prst="rect">
            <a:avLst/>
          </a:prstGeom>
          <a:noFill/>
        </p:spPr>
        <p:txBody>
          <a:bodyPr wrap="square" rtlCol="0">
            <a:spAutoFit/>
          </a:bodyPr>
          <a:lstStyle/>
          <a:p>
            <a:pPr algn="just">
              <a:lnSpc>
                <a:spcPct val="120000"/>
              </a:lnSpc>
            </a:pPr>
            <a:r>
              <a:rPr lang="en-US" sz="2000" b="1" dirty="0">
                <a:solidFill>
                  <a:srgbClr val="3D85C6"/>
                </a:solidFill>
                <a:latin typeface="Inter 18pt" panose="02000503000000020004" pitchFamily="2" charset="0"/>
                <a:ea typeface="Inter 18pt" panose="02000503000000020004" pitchFamily="2" charset="0"/>
              </a:rPr>
              <a:t>Firms tend to adjust gradually Cash Holding when deviating.</a:t>
            </a:r>
          </a:p>
        </p:txBody>
      </p:sp>
    </p:spTree>
    <p:extLst>
      <p:ext uri="{BB962C8B-B14F-4D97-AF65-F5344CB8AC3E}">
        <p14:creationId xmlns:p14="http://schemas.microsoft.com/office/powerpoint/2010/main" val="3316975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100000" fill="hold" grpId="0" nodeType="withEffect">
                                  <p:stCondLst>
                                    <p:cond delay="0"/>
                                  </p:stCondLst>
                                  <p:childTnLst>
                                    <p:set>
                                      <p:cBhvr>
                                        <p:cTn id="6" dur="1" fill="hold">
                                          <p:stCondLst>
                                            <p:cond delay="0"/>
                                          </p:stCondLst>
                                        </p:cTn>
                                        <p:tgtEl>
                                          <p:spTgt spid="44"/>
                                        </p:tgtEl>
                                        <p:attrNameLst>
                                          <p:attrName>style.visibility</p:attrName>
                                        </p:attrNameLst>
                                      </p:cBhvr>
                                      <p:to>
                                        <p:strVal val="visible"/>
                                      </p:to>
                                    </p:set>
                                    <p:anim from="0" to="1" calcmode="lin" valueType="num">
                                      <p:cBhvr>
                                        <p:cTn id="7" dur="500" fill="hold">
                                          <p:stCondLst>
                                            <p:cond delay="0"/>
                                          </p:stCondLst>
                                        </p:cTn>
                                        <p:tgtEl>
                                          <p:spTgt spid="44"/>
                                        </p:tgtEl>
                                        <p:attrNameLst>
                                          <p:attrName>style.opacity</p:attrName>
                                        </p:attrNameLst>
                                      </p:cBhvr>
                                    </p:anim>
                                    <p:anim to="" calcmode="lin" valueType="num">
                                      <p:cBhvr>
                                        <p:cTn id="8" dur="500" fill="hold">
                                          <p:stCondLst>
                                            <p:cond delay="0"/>
                                          </p:stCondLst>
                                        </p:cTn>
                                        <p:tgtEl>
                                          <p:spTgt spid="44"/>
                                        </p:tgtEl>
                                        <p:attrNameLst>
                                          <p:attrName>ppt_y</p:attrName>
                                        </p:attrNameLst>
                                      </p:cBhvr>
                                      <p:tavLst>
                                        <p:tav tm="0" fmla="$">
                                          <p:val>
                                            <p:strVal val="#ppt_y-.05"/>
                                          </p:val>
                                        </p:tav>
                                        <p:tav tm="100000" fmla="$">
                                          <p:val>
                                            <p:strVal val="#ppt_y"/>
                                          </p:val>
                                        </p:tav>
                                      </p:tavLst>
                                    </p:anim>
                                  </p:childTnLst>
                                </p:cTn>
                              </p:par>
                              <p:par>
                                <p:cTn id="9" presetID="10" presetClass="entr" presetSubtype="0" decel="10000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from="0" to="1" calcmode="lin" valueType="num">
                                      <p:cBhvr>
                                        <p:cTn id="11" dur="500" fill="hold">
                                          <p:stCondLst>
                                            <p:cond delay="0"/>
                                          </p:stCondLst>
                                        </p:cTn>
                                        <p:tgtEl>
                                          <p:spTgt spid="31"/>
                                        </p:tgtEl>
                                        <p:attrNameLst>
                                          <p:attrName>style.opacity</p:attrName>
                                        </p:attrNameLst>
                                      </p:cBhvr>
                                    </p:anim>
                                    <p:anim to="" calcmode="lin" valueType="num">
                                      <p:cBhvr>
                                        <p:cTn id="12" dur="500" fill="hold">
                                          <p:stCondLst>
                                            <p:cond delay="0"/>
                                          </p:stCondLst>
                                        </p:cTn>
                                        <p:tgtEl>
                                          <p:spTgt spid="31"/>
                                        </p:tgtEl>
                                        <p:attrNameLst>
                                          <p:attrName>ppt_y</p:attrName>
                                        </p:attrNameLst>
                                      </p:cBhvr>
                                      <p:tavLst>
                                        <p:tav tm="0" fmla="$">
                                          <p:val>
                                            <p:strVal val="#ppt_y-.05"/>
                                          </p:val>
                                        </p:tav>
                                        <p:tav tm="100000" fmla="$">
                                          <p:val>
                                            <p:strVal val="#ppt_y"/>
                                          </p:val>
                                        </p:tav>
                                      </p:tavLst>
                                    </p:anim>
                                  </p:childTnLst>
                                </p:cTn>
                              </p:par>
                              <p:par>
                                <p:cTn id="13" presetID="10" presetClass="entr" presetSubtype="0" accel="50000" decel="50000"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 to="" calcmode="lin" valueType="num">
                                      <p:cBhvr>
                                        <p:cTn id="15" dur="750" decel="100000" fill="hold">
                                          <p:stCondLst>
                                            <p:cond delay="0"/>
                                          </p:stCondLst>
                                        </p:cTn>
                                        <p:tgtEl>
                                          <p:spTgt spid="30"/>
                                        </p:tgtEl>
                                        <p:attrNameLst>
                                          <p:attrName>ppt_x</p:attrName>
                                        </p:attrNameLst>
                                      </p:cBhvr>
                                      <p:tavLst>
                                        <p:tav tm="0" fmla="$">
                                          <p:val>
                                            <p:strVal val="ppt_x-ppt_w/2"/>
                                          </p:val>
                                        </p:tav>
                                        <p:tav tm="100000" fmla="$">
                                          <p:val>
                                            <p:strVal val="#ppt_x"/>
                                          </p:val>
                                        </p:tav>
                                      </p:tavLst>
                                    </p:anim>
                                    <p:anim to="" calcmode="lin" valueType="num">
                                      <p:cBhvr>
                                        <p:cTn id="16" dur="750" decel="100000" fill="hold">
                                          <p:stCondLst>
                                            <p:cond delay="0"/>
                                          </p:stCondLst>
                                        </p:cTn>
                                        <p:tgtEl>
                                          <p:spTgt spid="30"/>
                                        </p:tgtEl>
                                        <p:attrNameLst>
                                          <p:attrName>ppt_y</p:attrName>
                                        </p:attrNameLst>
                                      </p:cBhvr>
                                      <p:tavLst>
                                        <p:tav tm="0" fmla="$">
                                          <p:val>
                                            <p:strVal val="ppt_y-ppt_h/2"/>
                                          </p:val>
                                        </p:tav>
                                        <p:tav tm="100000" fmla="$">
                                          <p:val>
                                            <p:strVal val="#ppt_y"/>
                                          </p:val>
                                        </p:tav>
                                      </p:tavLst>
                                    </p:anim>
                                    <p:animScale>
                                      <p:cBhvr>
                                        <p:cTn id="17" dur="750" decel="100000" fill="hold">
                                          <p:stCondLst>
                                            <p:cond delay="0"/>
                                          </p:stCondLst>
                                        </p:cTn>
                                        <p:tgtEl>
                                          <p:spTgt spid="30"/>
                                        </p:tgtEl>
                                      </p:cBhvr>
                                      <p:from x="0" y="0"/>
                                      <p:to x="100000" y="100000"/>
                                    </p:animScale>
                                    <p:anim from="0" to="1" calcmode="lin" valueType="num">
                                      <p:cBhvr>
                                        <p:cTn id="18" dur="150" fill="hold">
                                          <p:stCondLst>
                                            <p:cond delay="0"/>
                                          </p:stCondLst>
                                        </p:cTn>
                                        <p:tgtEl>
                                          <p:spTgt spid="30"/>
                                        </p:tgtEl>
                                        <p:attrNameLst>
                                          <p:attrName>style.opacity</p:attrName>
                                        </p:attrNameLst>
                                      </p:cBhvr>
                                    </p:anim>
                                  </p:childTnLst>
                                </p:cTn>
                              </p:par>
                              <p:par>
                                <p:cTn id="19" presetID="10" presetClass="entr" presetSubtype="0" decel="100000" fill="hold" grpId="0" nodeType="withEffect">
                                  <p:stCondLst>
                                    <p:cond delay="0"/>
                                  </p:stCondLst>
                                  <p:childTnLst>
                                    <p:set>
                                      <p:cBhvr>
                                        <p:cTn id="20" dur="1" fill="hold">
                                          <p:stCondLst>
                                            <p:cond delay="0"/>
                                          </p:stCondLst>
                                        </p:cTn>
                                        <p:tgtEl>
                                          <p:spTgt spid="34"/>
                                        </p:tgtEl>
                                        <p:attrNameLst>
                                          <p:attrName>style.visibility</p:attrName>
                                        </p:attrNameLst>
                                      </p:cBhvr>
                                      <p:to>
                                        <p:strVal val="visible"/>
                                      </p:to>
                                    </p:set>
                                    <p:anim from="0" to="1" calcmode="lin" valueType="num">
                                      <p:cBhvr>
                                        <p:cTn id="21" dur="1000" fill="hold">
                                          <p:stCondLst>
                                            <p:cond delay="0"/>
                                          </p:stCondLst>
                                        </p:cTn>
                                        <p:tgtEl>
                                          <p:spTgt spid="34"/>
                                        </p:tgtEl>
                                        <p:attrNameLst>
                                          <p:attrName>style.opacity</p:attrName>
                                        </p:attrNameLst>
                                      </p:cBhvr>
                                    </p:anim>
                                    <p:anim to="" calcmode="lin" valueType="num">
                                      <p:cBhvr>
                                        <p:cTn id="22" dur="1000" fill="hold">
                                          <p:stCondLst>
                                            <p:cond delay="0"/>
                                          </p:stCondLst>
                                        </p:cTn>
                                        <p:tgtEl>
                                          <p:spTgt spid="34"/>
                                        </p:tgtEl>
                                        <p:attrNameLst>
                                          <p:attrName>ppt_x</p:attrName>
                                        </p:attrNameLst>
                                      </p:cBhvr>
                                      <p:tavLst>
                                        <p:tav tm="0" fmla="$">
                                          <p:val>
                                            <p:strVal val="#ppt_x-.05"/>
                                          </p:val>
                                        </p:tav>
                                        <p:tav tm="100000" fmla="$">
                                          <p:val>
                                            <p:strVal val="#ppt_x"/>
                                          </p:val>
                                        </p:tav>
                                      </p:tavLst>
                                    </p:anim>
                                  </p:childTnLst>
                                </p:cTn>
                              </p:par>
                              <p:par>
                                <p:cTn id="23" presetID="10"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500"/>
                                        <p:tgtEl>
                                          <p:spTgt spid="26"/>
                                        </p:tgtEl>
                                      </p:cBhvr>
                                    </p:animEffect>
                                  </p:childTnLst>
                                </p:cTn>
                              </p:par>
                              <p:par>
                                <p:cTn id="26" presetID="10" presetClass="entr" presetSubtype="0" decel="100000"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 from="0" to="1" calcmode="lin" valueType="num">
                                      <p:cBhvr>
                                        <p:cTn id="28" dur="1000" fill="hold">
                                          <p:stCondLst>
                                            <p:cond delay="0"/>
                                          </p:stCondLst>
                                        </p:cTn>
                                        <p:tgtEl>
                                          <p:spTgt spid="7"/>
                                        </p:tgtEl>
                                        <p:attrNameLst>
                                          <p:attrName>style.opacity</p:attrName>
                                        </p:attrNameLst>
                                      </p:cBhvr>
                                    </p:anim>
                                    <p:anim to="" calcmode="lin" valueType="num">
                                      <p:cBhvr>
                                        <p:cTn id="29" dur="1000" fill="hold">
                                          <p:stCondLst>
                                            <p:cond delay="0"/>
                                          </p:stCondLst>
                                        </p:cTn>
                                        <p:tgtEl>
                                          <p:spTgt spid="7"/>
                                        </p:tgtEl>
                                        <p:attrNameLst>
                                          <p:attrName>ppt_x</p:attrName>
                                        </p:attrNameLst>
                                      </p:cBhvr>
                                      <p:tavLst>
                                        <p:tav tm="0" fmla="$">
                                          <p:val>
                                            <p:strVal val="#ppt_x-.05"/>
                                          </p:val>
                                        </p:tav>
                                        <p:tav tm="100000" fmla="$">
                                          <p:val>
                                            <p:strVal val="#ppt_x"/>
                                          </p:val>
                                        </p:tav>
                                      </p:tavLst>
                                    </p:anim>
                                  </p:childTnLst>
                                </p:cTn>
                              </p:par>
                              <p:par>
                                <p:cTn id="30" presetID="10" presetClass="entr" presetSubtype="0" decel="10000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 from="0" to="1" calcmode="lin" valueType="num">
                                      <p:cBhvr>
                                        <p:cTn id="32" dur="1000" fill="hold">
                                          <p:stCondLst>
                                            <p:cond delay="0"/>
                                          </p:stCondLst>
                                        </p:cTn>
                                        <p:tgtEl>
                                          <p:spTgt spid="8"/>
                                        </p:tgtEl>
                                        <p:attrNameLst>
                                          <p:attrName>style.opacity</p:attrName>
                                        </p:attrNameLst>
                                      </p:cBhvr>
                                    </p:anim>
                                    <p:anim to="" calcmode="lin" valueType="num">
                                      <p:cBhvr>
                                        <p:cTn id="33" dur="1000" fill="hold">
                                          <p:stCondLst>
                                            <p:cond delay="0"/>
                                          </p:stCondLst>
                                        </p:cTn>
                                        <p:tgtEl>
                                          <p:spTgt spid="8"/>
                                        </p:tgtEl>
                                        <p:attrNameLst>
                                          <p:attrName>ppt_x</p:attrName>
                                        </p:attrNameLst>
                                      </p:cBhvr>
                                      <p:tavLst>
                                        <p:tav tm="0" fmla="$">
                                          <p:val>
                                            <p:strVal val="#ppt_x-.05"/>
                                          </p:val>
                                        </p:tav>
                                        <p:tav tm="100000" fmla="$">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44" grpId="0"/>
      <p:bldP spid="34" grpId="0"/>
      <p:bldP spid="31" grpId="0"/>
      <p:bldP spid="7" grpId="0"/>
      <p:bldP spid="8"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468</TotalTime>
  <Words>2228</Words>
  <Application>Microsoft Office PowerPoint</Application>
  <PresentationFormat>Widescreen</PresentationFormat>
  <Paragraphs>295</Paragraphs>
  <Slides>15</Slides>
  <Notes>2</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Arial</vt:lpstr>
      <vt:lpstr>#9Slide02 Tieu de rat dai 02</vt:lpstr>
      <vt:lpstr>#9Slide03 Montserrat ExtraBold</vt:lpstr>
      <vt:lpstr>Calibri</vt:lpstr>
      <vt:lpstr>Aptos</vt:lpstr>
      <vt:lpstr>Inter 18pt</vt:lpstr>
      <vt:lpstr>#9Slide03 Talling</vt:lpstr>
      <vt:lpstr>Inter 18pt Black</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Nguyễn Hà Phước Trọng</cp:lastModifiedBy>
  <cp:revision>10</cp:revision>
  <dcterms:created xsi:type="dcterms:W3CDTF">2024-07-09T20:03:27Z</dcterms:created>
  <dcterms:modified xsi:type="dcterms:W3CDTF">2024-10-23T16:52:26Z</dcterms:modified>
</cp:coreProperties>
</file>